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9"/>
  </p:notesMasterIdLst>
  <p:sldIdLst>
    <p:sldId id="259" r:id="rId2"/>
    <p:sldId id="376" r:id="rId3"/>
    <p:sldId id="378" r:id="rId4"/>
    <p:sldId id="379" r:id="rId5"/>
    <p:sldId id="380" r:id="rId6"/>
    <p:sldId id="381" r:id="rId7"/>
    <p:sldId id="382" r:id="rId8"/>
    <p:sldId id="383" r:id="rId9"/>
    <p:sldId id="384" r:id="rId10"/>
    <p:sldId id="391" r:id="rId11"/>
    <p:sldId id="385" r:id="rId12"/>
    <p:sldId id="386" r:id="rId13"/>
    <p:sldId id="387" r:id="rId14"/>
    <p:sldId id="388" r:id="rId15"/>
    <p:sldId id="389" r:id="rId16"/>
    <p:sldId id="390" r:id="rId17"/>
    <p:sldId id="375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  <a:srgbClr val="CC00CC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639" autoAdjust="0"/>
  </p:normalViewPr>
  <p:slideViewPr>
    <p:cSldViewPr>
      <p:cViewPr varScale="1">
        <p:scale>
          <a:sx n="109" d="100"/>
          <a:sy n="109" d="100"/>
        </p:scale>
        <p:origin x="159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484DBB-6228-42E2-8BE2-B5B89DE36B0A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36F42D-BF06-49B9-B552-461889774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55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04800" y="304800"/>
            <a:ext cx="8610600" cy="1295400"/>
          </a:xfrm>
        </p:spPr>
        <p:txBody>
          <a:bodyPr anchor="t" anchorCtr="0">
            <a:noAutofit/>
          </a:bodyPr>
          <a:lstStyle>
            <a:lvl1pPr algn="l">
              <a:defRPr sz="3200">
                <a:solidFill>
                  <a:srgbClr val="0070C0"/>
                </a:solidFill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3790950"/>
            <a:ext cx="5715000" cy="184785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 Black" pitchFamily="34" charset="0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dirty="0" smtClean="0"/>
              <a:t>Click to edit Master subtitle style</a:t>
            </a:r>
            <a:endParaRPr kumimoji="0"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533400" y="6492240"/>
            <a:ext cx="2289048" cy="365760"/>
          </a:xfrm>
          <a:prstGeom prst="rect">
            <a:avLst/>
          </a:prstGeom>
        </p:spPr>
        <p:txBody>
          <a:bodyPr/>
          <a:lstStyle/>
          <a:p>
            <a:fld id="{9793815C-EA6D-40C7-9E91-479112874C2D}" type="datetime1">
              <a:rPr lang="en-US" smtClean="0"/>
              <a:t>10/2/2020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486702"/>
            <a:ext cx="4797552" cy="36576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6492240"/>
            <a:ext cx="609600" cy="365760"/>
          </a:xfrm>
          <a:prstGeom prst="rect">
            <a:avLst/>
          </a:prstGeom>
        </p:spPr>
        <p:txBody>
          <a:bodyPr/>
          <a:lstStyle/>
          <a:p>
            <a:fld id="{2DD2A927-C669-46EB-947E-64BB8CE6050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33400" y="6492240"/>
            <a:ext cx="2289048" cy="365760"/>
          </a:xfrm>
          <a:prstGeom prst="rect">
            <a:avLst/>
          </a:prstGeom>
        </p:spPr>
        <p:txBody>
          <a:bodyPr/>
          <a:lstStyle/>
          <a:p>
            <a:fld id="{9793815C-EA6D-40C7-9E91-479112874C2D}" type="datetime1">
              <a:rPr lang="en-US" smtClean="0"/>
              <a:t>10/2/2020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486702"/>
            <a:ext cx="4797552" cy="36576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6492240"/>
            <a:ext cx="609600" cy="365760"/>
          </a:xfrm>
          <a:prstGeom prst="rect">
            <a:avLst/>
          </a:prstGeom>
        </p:spPr>
        <p:txBody>
          <a:bodyPr/>
          <a:lstStyle/>
          <a:p>
            <a:fld id="{2DD2A927-C669-46EB-947E-64BB8CE6050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533400" y="6492240"/>
            <a:ext cx="2289048" cy="365760"/>
          </a:xfrm>
          <a:prstGeom prst="rect">
            <a:avLst/>
          </a:prstGeom>
        </p:spPr>
        <p:txBody>
          <a:bodyPr/>
          <a:lstStyle/>
          <a:p>
            <a:fld id="{9793815C-EA6D-40C7-9E91-479112874C2D}" type="datetime1">
              <a:rPr lang="en-US" smtClean="0"/>
              <a:t>10/2/2020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486702"/>
            <a:ext cx="4797552" cy="36576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6492240"/>
            <a:ext cx="609600" cy="365760"/>
          </a:xfrm>
          <a:prstGeom prst="rect">
            <a:avLst/>
          </a:prstGeom>
        </p:spPr>
        <p:txBody>
          <a:bodyPr/>
          <a:lstStyle/>
          <a:p>
            <a:fld id="{2DD2A927-C669-46EB-947E-64BB8CE6050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6106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3400" y="6501968"/>
            <a:ext cx="2289048" cy="36576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9793815C-EA6D-40C7-9E91-479112874C2D}" type="datetime1">
              <a:rPr lang="en-US" smtClean="0"/>
              <a:pPr/>
              <a:t>10/2/2020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496430"/>
            <a:ext cx="4797552" cy="36576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6501968"/>
            <a:ext cx="609600" cy="36576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2DD2A927-C669-46EB-947E-64BB8CE605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610600" cy="5257800"/>
          </a:xfrm>
        </p:spPr>
        <p:txBody>
          <a:bodyPr/>
          <a:lstStyle>
            <a:lvl1pPr marL="168275" indent="-168275">
              <a:defRPr sz="2000">
                <a:latin typeface="Times New Roman" pitchFamily="18" charset="0"/>
                <a:cs typeface="Times New Roman" pitchFamily="18" charset="0"/>
              </a:defRPr>
            </a:lvl1pPr>
            <a:lvl2pPr marL="461963" indent="-188913">
              <a:defRPr sz="1800">
                <a:latin typeface="Times New Roman" pitchFamily="18" charset="0"/>
                <a:cs typeface="Times New Roman" pitchFamily="18" charset="0"/>
              </a:defRPr>
            </a:lvl2pPr>
            <a:lvl3pPr marL="746125" indent="-152400">
              <a:defRPr sz="1600">
                <a:latin typeface="Times New Roman" pitchFamily="18" charset="0"/>
                <a:cs typeface="Times New Roman" pitchFamily="18" charset="0"/>
              </a:defRPr>
            </a:lvl3pPr>
            <a:lvl4pPr marL="1031875" indent="-163513">
              <a:defRPr sz="1400">
                <a:latin typeface="Times New Roman" pitchFamily="18" charset="0"/>
                <a:cs typeface="Times New Roman" pitchFamily="18" charset="0"/>
              </a:defRPr>
            </a:lvl4pPr>
            <a:lvl5pPr marL="1317625" indent="-174625">
              <a:buFont typeface="Arial" panose="020B0604020202020204" pitchFamily="34" charset="0"/>
              <a:buChar char="•"/>
              <a:defRPr sz="1200"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</p:spTree>
  </p:cSld>
  <p:clrMapOvr>
    <a:masterClrMapping/>
  </p:clrMapOvr>
  <p:transition spd="slow">
    <p:randomBar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  <a:prstGeom prst="rect">
            <a:avLst/>
          </a:prstGeom>
        </p:spPr>
        <p:txBody>
          <a:bodyPr/>
          <a:lstStyle/>
          <a:p>
            <a:fld id="{6DF0B6F7-A95D-415F-AB9C-947ED3F9C7B2}" type="datetime1">
              <a:rPr lang="en-US" smtClean="0"/>
              <a:t>10/2/2020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  <a:prstGeom prst="rect">
            <a:avLst/>
          </a:prstGeom>
        </p:spPr>
        <p:txBody>
          <a:bodyPr/>
          <a:lstStyle/>
          <a:p>
            <a:fld id="{2DD2A927-C669-46EB-947E-64BB8CE6050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randomBar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5257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52608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33400" y="6492240"/>
            <a:ext cx="2289048" cy="365760"/>
          </a:xfrm>
          <a:prstGeom prst="rect">
            <a:avLst/>
          </a:prstGeom>
        </p:spPr>
        <p:txBody>
          <a:bodyPr/>
          <a:lstStyle/>
          <a:p>
            <a:fld id="{9793815C-EA6D-40C7-9E91-479112874C2D}" type="datetime1">
              <a:rPr lang="en-US" smtClean="0"/>
              <a:t>10/2/2020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486702"/>
            <a:ext cx="4797552" cy="36576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6492240"/>
            <a:ext cx="609600" cy="365760"/>
          </a:xfrm>
          <a:prstGeom prst="rect">
            <a:avLst/>
          </a:prstGeom>
        </p:spPr>
        <p:txBody>
          <a:bodyPr/>
          <a:lstStyle/>
          <a:p>
            <a:fld id="{2DD2A927-C669-46EB-947E-64BB8CE6050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343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343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533400" y="6492240"/>
            <a:ext cx="2289048" cy="365760"/>
          </a:xfrm>
          <a:prstGeom prst="rect">
            <a:avLst/>
          </a:prstGeom>
        </p:spPr>
        <p:txBody>
          <a:bodyPr/>
          <a:lstStyle/>
          <a:p>
            <a:fld id="{9793815C-EA6D-40C7-9E91-479112874C2D}" type="datetime1">
              <a:rPr lang="en-US" smtClean="0"/>
              <a:t>10/2/2020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486702"/>
            <a:ext cx="4797552" cy="36576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6492240"/>
            <a:ext cx="609600" cy="365760"/>
          </a:xfrm>
          <a:prstGeom prst="rect">
            <a:avLst/>
          </a:prstGeom>
        </p:spPr>
        <p:txBody>
          <a:bodyPr/>
          <a:lstStyle/>
          <a:p>
            <a:fld id="{2DD2A927-C669-46EB-947E-64BB8CE6050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33400" y="6492240"/>
            <a:ext cx="2289048" cy="365760"/>
          </a:xfrm>
          <a:prstGeom prst="rect">
            <a:avLst/>
          </a:prstGeom>
        </p:spPr>
        <p:txBody>
          <a:bodyPr/>
          <a:lstStyle/>
          <a:p>
            <a:fld id="{9793815C-EA6D-40C7-9E91-479112874C2D}" type="datetime1">
              <a:rPr lang="en-US" smtClean="0"/>
              <a:t>10/2/2020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486702"/>
            <a:ext cx="4797552" cy="36576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6492240"/>
            <a:ext cx="609600" cy="365760"/>
          </a:xfrm>
          <a:prstGeom prst="rect">
            <a:avLst/>
          </a:prstGeom>
        </p:spPr>
        <p:txBody>
          <a:bodyPr/>
          <a:lstStyle/>
          <a:p>
            <a:fld id="{2DD2A927-C669-46EB-947E-64BB8CE6050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33400" y="6492240"/>
            <a:ext cx="2289048" cy="365760"/>
          </a:xfrm>
          <a:prstGeom prst="rect">
            <a:avLst/>
          </a:prstGeom>
        </p:spPr>
        <p:txBody>
          <a:bodyPr/>
          <a:lstStyle/>
          <a:p>
            <a:fld id="{9793815C-EA6D-40C7-9E91-479112874C2D}" type="datetime1">
              <a:rPr lang="en-US" smtClean="0"/>
              <a:t>10/2/2020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486702"/>
            <a:ext cx="4797552" cy="36576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6492240"/>
            <a:ext cx="609600" cy="365760"/>
          </a:xfrm>
          <a:prstGeom prst="rect">
            <a:avLst/>
          </a:prstGeom>
        </p:spPr>
        <p:txBody>
          <a:bodyPr/>
          <a:lstStyle/>
          <a:p>
            <a:fld id="{2DD2A927-C669-46EB-947E-64BB8CE6050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5257800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477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6172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533400" y="6492240"/>
            <a:ext cx="2289048" cy="365760"/>
          </a:xfrm>
          <a:prstGeom prst="rect">
            <a:avLst/>
          </a:prstGeom>
        </p:spPr>
        <p:txBody>
          <a:bodyPr/>
          <a:lstStyle/>
          <a:p>
            <a:fld id="{9793815C-EA6D-40C7-9E91-479112874C2D}" type="datetime1">
              <a:rPr lang="en-US" smtClean="0"/>
              <a:t>10/2/2020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486702"/>
            <a:ext cx="4797552" cy="36576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6492240"/>
            <a:ext cx="609600" cy="365760"/>
          </a:xfrm>
          <a:prstGeom prst="rect">
            <a:avLst/>
          </a:prstGeom>
        </p:spPr>
        <p:txBody>
          <a:bodyPr/>
          <a:lstStyle/>
          <a:p>
            <a:fld id="{2DD2A927-C669-46EB-947E-64BB8CE6050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/>
          <a:lstStyle/>
          <a:p>
            <a:fld id="{DBA0D2F6-DF7A-40A9-B654-D40E4E483C8E}" type="datetime1">
              <a:rPr lang="en-US" smtClean="0"/>
              <a:t>10/2/2020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/>
          <a:lstStyle/>
          <a:p>
            <a:fld id="{2DD2A927-C669-46EB-947E-64BB8CE6050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randomBa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Autofit/>
          </a:bodyPr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525780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533400" y="6501968"/>
            <a:ext cx="2289048" cy="36576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9793815C-EA6D-40C7-9E91-479112874C2D}" type="datetime1">
              <a:rPr lang="en-US" smtClean="0"/>
              <a:pPr/>
              <a:t>10/2/2020</a:t>
            </a:fld>
            <a:endParaRPr lang="en-US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8648" y="6496430"/>
            <a:ext cx="4797552" cy="36576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501968"/>
            <a:ext cx="609600" cy="36576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2DD2A927-C669-46EB-947E-64BB8CE6050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randomBar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3200" b="1" kern="1200">
          <a:solidFill>
            <a:srgbClr val="0070C0"/>
          </a:solidFill>
          <a:latin typeface="Arial Black" pitchFamily="34" charset="0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tx1"/>
        </a:buClr>
        <a:buSzPct val="76000"/>
        <a:buFont typeface="Arial" pitchFamily="34" charset="0"/>
        <a:buChar char="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4150" algn="l" rtl="0" eaLnBrk="1" latinLnBrk="0" hangingPunct="1">
        <a:spcBef>
          <a:spcPts val="500"/>
        </a:spcBef>
        <a:buClr>
          <a:schemeClr val="tx1"/>
        </a:buClr>
        <a:buSzPct val="76000"/>
        <a:buFont typeface="Arial" pitchFamily="34" charset="0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indent="-149225" algn="l" rtl="0" eaLnBrk="1" latinLnBrk="0" hangingPunct="1">
        <a:spcBef>
          <a:spcPts val="500"/>
        </a:spcBef>
        <a:buClr>
          <a:schemeClr val="tx1"/>
        </a:buClr>
        <a:buSzPct val="76000"/>
        <a:buFont typeface="Arial" pitchFamily="34" charset="0"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-160338" algn="l" rtl="0" eaLnBrk="1" latinLnBrk="0" hangingPunct="1">
        <a:spcBef>
          <a:spcPts val="400"/>
        </a:spcBef>
        <a:buClr>
          <a:schemeClr val="tx1"/>
        </a:buClr>
        <a:buSzPct val="70000"/>
        <a:buFont typeface="Arial" pitchFamily="34" charset="0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tx1"/>
        </a:buClr>
        <a:buSzPct val="70000"/>
        <a:buFont typeface="Wingdings"/>
        <a:buChar char="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0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regslabaugh.net/publications/euler.pdf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mathworld.wolfram.com/InverseTrigonometricFunction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en.wikipedia.org/wiki/Atan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facweb.cs.depaul.edu/andre/gam325/week4.htm" TargetMode="Externa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GAM 325/425: </a:t>
            </a:r>
            <a:br>
              <a:rPr lang="en-US" dirty="0" smtClean="0"/>
            </a:br>
            <a:r>
              <a:rPr lang="en-US" dirty="0" smtClean="0"/>
              <a:t>Applied 3D Geometry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Lecture 4, Part C: (Extra Topics) </a:t>
            </a:r>
          </a:p>
          <a:p>
            <a:r>
              <a:rPr lang="en-US" dirty="0" smtClean="0"/>
              <a:t>Converting Rotations From Matrix Form to Euler Angles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2A927-C669-46EB-947E-64BB8CE6050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093673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*** ATAN2 USAGE WARNING! ***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2A927-C669-46EB-947E-64BB8CE6050D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Most scientific calculators have a built-in function for Atan2</a:t>
                </a:r>
              </a:p>
              <a:p>
                <a:pPr lvl="1"/>
                <a:r>
                  <a:rPr lang="en-US" i="1" dirty="0" smtClean="0"/>
                  <a:t>Don’t ask me what it is for your calculator: look it up in your user manual</a:t>
                </a:r>
              </a:p>
              <a:p>
                <a:r>
                  <a:rPr lang="en-US" dirty="0" smtClean="0"/>
                  <a:t>Most math libraries will have a built-in function for Atan2</a:t>
                </a:r>
              </a:p>
              <a:p>
                <a:pPr lvl="1"/>
                <a:r>
                  <a:rPr lang="en-US" i="1" dirty="0" smtClean="0"/>
                  <a:t>Don’t ask me what it is for your library: look it up in its documentation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In both cases: When computing Atan2 for a pair of values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𝑠𝑖𝑛</m:t>
                        </m:r>
                      </m:fName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</m:fName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func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08" t="-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876300" y="3657600"/>
                <a:ext cx="7391400" cy="2628900"/>
              </a:xfrm>
              <a:prstGeom prst="roundRect">
                <a:avLst>
                  <a:gd name="adj" fmla="val 14131"/>
                </a:avLst>
              </a:prstGeom>
              <a:solidFill>
                <a:srgbClr val="FFFF66"/>
              </a:soli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Understand whether </a:t>
                </a:r>
                <a:b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3200" u="sng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your particular version of ATan2 </a:t>
                </a: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expects:</a:t>
                </a:r>
              </a:p>
              <a:p>
                <a:pPr algn="ctr"/>
                <a:endParaRPr lang="en-US" sz="8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ATan2(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𝑠𝑖𝑛</m:t>
                        </m:r>
                      </m:fName>
                      <m:e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3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</m:fName>
                      <m:e>
                        <m:r>
                          <a:rPr lang="en-US" sz="3200" i="1">
                            <a:solidFill>
                              <a:srgbClr val="00B05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b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</a:t>
                </a:r>
              </a:p>
              <a:p>
                <a:pPr algn="ctr"/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ATan2</a:t>
                </a:r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32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</m:fName>
                      <m:e>
                        <m:r>
                          <a:rPr lang="en-US" sz="3200" i="1">
                            <a:solidFill>
                              <a:srgbClr val="00B05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𝑠𝑖𝑛</m:t>
                        </m:r>
                      </m:fName>
                      <m:e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" y="3657600"/>
                <a:ext cx="7391400" cy="2628900"/>
              </a:xfrm>
              <a:prstGeom prst="roundRect">
                <a:avLst>
                  <a:gd name="adj" fmla="val 14131"/>
                </a:avLst>
              </a:prstGeom>
              <a:blipFill>
                <a:blip r:embed="rId3"/>
                <a:stretch>
                  <a:fillRect t="-3218" b="-7586"/>
                </a:stretch>
              </a:blipFill>
              <a:ln w="254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4781557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Convert </a:t>
            </a:r>
            <a:r>
              <a:rPr lang="en-US" dirty="0"/>
              <a:t>Rotation Matrix to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Euler </a:t>
            </a:r>
            <a:r>
              <a:rPr lang="en-US" dirty="0"/>
              <a:t>Angles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2A927-C669-46EB-947E-64BB8CE6050D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 smtClean="0"/>
                  <a:t>Case 1: </a:t>
                </a:r>
                <a:r>
                  <a:rPr lang="en-US" dirty="0" smtClean="0"/>
                  <a:t>(Simple case) The rotation matrix </a:t>
                </a:r>
                <a:r>
                  <a:rPr lang="en-US" b="1" dirty="0" smtClean="0"/>
                  <a:t>R</a:t>
                </a:r>
                <a:r>
                  <a:rPr lang="en-US" dirty="0" smtClean="0"/>
                  <a:t> is </a:t>
                </a:r>
                <a:r>
                  <a:rPr lang="en-US" u="sng" dirty="0" smtClean="0"/>
                  <a:t>ONE</a:t>
                </a:r>
                <a:r>
                  <a:rPr lang="en-US" dirty="0" smtClean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𝐑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𝐑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 smtClean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𝐑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</a:p>
              <a:p>
                <a:pPr marL="293688" lvl="1" indent="0">
                  <a:buNone/>
                </a:pPr>
                <a:r>
                  <a:rPr lang="en-US" dirty="0" smtClean="0"/>
                  <a:t>Ex: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/>
                      </a:rPr>
                      <m:t>𝐑</m:t>
                    </m:r>
                    <m:r>
                      <a:rPr lang="en-US" b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𝐑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>
                                      <a:latin typeface="Cambria Math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/>
                                    </a:rPr>
                                    <m:t>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>
                                      <a:latin typeface="Cambria Math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/>
                                    </a:rPr>
                                    <m:t>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US" dirty="0" smtClean="0"/>
              </a:p>
              <a:p>
                <a:pPr marL="293688" lvl="1" indent="0">
                  <a:buNone/>
                </a:pPr>
                <a:endParaRPr lang="en-US" dirty="0"/>
              </a:p>
              <a:p>
                <a:pPr marL="293688" lvl="1" indent="0">
                  <a:buNone/>
                </a:pPr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/>
                      </a:rPr>
                      <m:t>𝐑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0.383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0.924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0.924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0.383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 then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ATan</m:t>
                        </m:r>
                        <m:r>
                          <a:rPr lang="en-US">
                            <a:latin typeface="Cambria Math"/>
                          </a:rPr>
                          <m:t>2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0.923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, −</m:t>
                            </m:r>
                            <m:r>
                              <a:rPr lang="en-US" i="1">
                                <a:latin typeface="Cambria Math"/>
                              </a:rPr>
                              <m:t>0.383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/>
                      </a:rPr>
                      <m:t>= 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708" t="-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2667000" y="1943104"/>
            <a:ext cx="609600" cy="22860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67000" y="2215380"/>
            <a:ext cx="609600" cy="22860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4724400" y="1828800"/>
            <a:ext cx="457200" cy="386576"/>
          </a:xfrm>
          <a:prstGeom prst="rightArrow">
            <a:avLst/>
          </a:prstGeom>
          <a:solidFill>
            <a:srgbClr val="00B0F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5334000" y="1758438"/>
                <a:ext cx="366630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clearly have access to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  <m:brk m:alnAt="7"/>
                          </m:rPr>
                          <a:rPr lang="en-US">
                            <a:latin typeface="Cambria Math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os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so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ATan</m:t>
                        </m:r>
                        <m:r>
                          <a:rPr lang="en-US">
                            <a:latin typeface="Cambria Math"/>
                          </a:rPr>
                          <m:t>2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32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will work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1758438"/>
                <a:ext cx="3666309" cy="646331"/>
              </a:xfrm>
              <a:prstGeom prst="rect">
                <a:avLst/>
              </a:prstGeom>
              <a:blipFill>
                <a:blip r:embed="rId3"/>
                <a:stretch>
                  <a:fillRect l="-1331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6200" y="3811392"/>
                <a:ext cx="4957354" cy="19516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>
                              <a:latin typeface="Cambria Math"/>
                            </a:rPr>
                            <m:t>ATan</m:t>
                          </m:r>
                          <m:r>
                            <a:rPr lang="en-US" sz="1600">
                              <a:latin typeface="Cambria Math"/>
                            </a:rPr>
                            <m:t>2</m:t>
                          </m:r>
                        </m:fName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sz="16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1600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en-US" sz="1600">
                                            <a:latin typeface="Cambria Math"/>
                                          </a:rPr>
                                          <m:t>t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latin typeface="Cambria Math"/>
                                          </a:rPr>
                                          <m:t>an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6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type m:val="skw"/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6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en-US" sz="1600" i="1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sz="1600" i="1">
                                    <a:latin typeface="Cambria Math"/>
                                  </a:rPr>
                                  <m:t>&gt;0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en-US" sz="1600">
                                            <a:latin typeface="Cambria Math"/>
                                          </a:rPr>
                                          <m:t>t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latin typeface="Cambria Math"/>
                                          </a:rPr>
                                          <m:t>an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6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type m:val="skw"/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6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/>
                                  </a:rPr>
                                  <m:t>+ </m:t>
                                </m:r>
                                <m:r>
                                  <a:rPr lang="en-US" sz="1600" i="1">
                                    <a:latin typeface="Cambria Math"/>
                                    <a:ea typeface="Cambria Math"/>
                                  </a:rPr>
                                  <m:t>𝜋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sz="1600" i="1">
                                    <a:latin typeface="Cambria Math"/>
                                  </a:rPr>
                                  <m:t>&lt;0, </m:t>
                                </m:r>
                                <m:r>
                                  <a:rPr lang="en-US" sz="1600" i="1">
                                    <a:latin typeface="Cambria Math"/>
                                  </a:rPr>
                                  <m:t>𝑦</m:t>
                                </m:r>
                                <m:r>
                                  <a:rPr lang="en-US" sz="1600" i="1">
                                    <a:latin typeface="Cambria Math"/>
                                    <a:ea typeface="Cambria Math"/>
                                  </a:rPr>
                                  <m:t>≥0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en-US" sz="1600">
                                            <a:latin typeface="Cambria Math"/>
                                          </a:rPr>
                                          <m:t>t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latin typeface="Cambria Math"/>
                                          </a:rPr>
                                          <m:t>an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6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type m:val="skw"/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6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latin typeface="Cambria Math"/>
                                  </a:rPr>
                                  <m:t>− </m:t>
                                </m:r>
                                <m:r>
                                  <a:rPr lang="en-US" sz="1600" i="1">
                                    <a:latin typeface="Cambria Math"/>
                                    <a:ea typeface="Cambria Math"/>
                                  </a:rPr>
                                  <m:t>𝜋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sz="1600" i="1">
                                    <a:latin typeface="Cambria Math"/>
                                  </a:rPr>
                                  <m:t>&lt;0, </m:t>
                                </m:r>
                                <m:r>
                                  <a:rPr lang="en-US" sz="1600" i="1">
                                    <a:latin typeface="Cambria Math"/>
                                  </a:rPr>
                                  <m:t>𝑦</m:t>
                                </m:r>
                                <m:r>
                                  <a:rPr lang="en-US" sz="1600" i="1">
                                    <a:latin typeface="Cambria Math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type m:val="skw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/>
                                        <a:ea typeface="Cambria Math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600" i="1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sz="1600" i="1">
                                    <a:latin typeface="Cambria Math"/>
                                  </a:rPr>
                                  <m:t>=0, </m:t>
                                </m:r>
                                <m:r>
                                  <a:rPr lang="en-US" sz="1600" i="1">
                                    <a:latin typeface="Cambria Math"/>
                                  </a:rPr>
                                  <m:t>𝑦</m:t>
                                </m:r>
                                <m:r>
                                  <a:rPr lang="en-US" sz="1600" i="1">
                                    <a:latin typeface="Cambria Math"/>
                                  </a:rPr>
                                  <m:t>&gt;0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/>
                                        <a:ea typeface="Cambria Math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600" i="1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sz="1600" i="1">
                                    <a:latin typeface="Cambria Math"/>
                                  </a:rPr>
                                  <m:t>=0,</m:t>
                                </m:r>
                                <m:r>
                                  <a:rPr lang="en-US" sz="1600" i="1">
                                    <a:latin typeface="Cambria Math"/>
                                  </a:rPr>
                                  <m:t>𝑦</m:t>
                                </m:r>
                                <m:r>
                                  <a:rPr lang="en-US" sz="1600" i="1">
                                    <a:latin typeface="Cambria Math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/>
                                  </a:rPr>
                                  <m:t>𝑢𝑛𝑑𝑒𝑓𝑖𝑛𝑒𝑑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sz="1600" i="1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600" i="1">
                                    <a:latin typeface="Cambria Math"/>
                                  </a:rPr>
                                  <m:t>𝑦</m:t>
                                </m:r>
                                <m:r>
                                  <a:rPr lang="en-US" sz="1600" i="1">
                                    <a:latin typeface="Cambria Math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3811392"/>
                <a:ext cx="4957354" cy="1951625"/>
              </a:xfrm>
              <a:prstGeom prst="rect">
                <a:avLst/>
              </a:prstGeom>
              <a:blipFill>
                <a:blip r:embed="rId4"/>
                <a:stretch>
                  <a:fillRect b="-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11"/>
          <p:cNvSpPr/>
          <p:nvPr/>
        </p:nvSpPr>
        <p:spPr>
          <a:xfrm>
            <a:off x="1937657" y="4214949"/>
            <a:ext cx="2786743" cy="322217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953000" y="4646502"/>
                <a:ext cx="42151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>
                            <a:latin typeface="Cambria Math"/>
                          </a:rPr>
                          <m:t>ATan</m:t>
                        </m:r>
                        <m:r>
                          <a:rPr lang="en-US" sz="1600">
                            <a:latin typeface="Cambria Math"/>
                          </a:rPr>
                          <m:t>2</m:t>
                        </m:r>
                      </m:fName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/>
                              </a:rPr>
                              <m:t>0.923, −0.383</m:t>
                            </m:r>
                          </m:e>
                        </m:d>
                      </m:e>
                    </m:func>
                    <m:r>
                      <a:rPr lang="en-US" sz="1600" i="1">
                        <a:latin typeface="Cambria Math"/>
                      </a:rPr>
                      <m:t>=</m:t>
                    </m:r>
                  </m:oMath>
                </a14:m>
                <a:r>
                  <a:rPr 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1.964 (or 112.5 </a:t>
                </a:r>
                <a:r>
                  <a:rPr lang="en-US" sz="1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deg</a:t>
                </a:r>
                <a:r>
                  <a:rPr 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4646502"/>
                <a:ext cx="4215193" cy="338554"/>
              </a:xfrm>
              <a:prstGeom prst="rect">
                <a:avLst/>
              </a:prstGeom>
              <a:blipFill rotWithShape="1"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le 13"/>
              <p:cNvSpPr/>
              <p:nvPr/>
            </p:nvSpPr>
            <p:spPr>
              <a:xfrm>
                <a:off x="5671702" y="2462519"/>
                <a:ext cx="2862698" cy="280682"/>
              </a:xfrm>
              <a:prstGeom prst="roundRect">
                <a:avLst/>
              </a:prstGeom>
              <a:solidFill>
                <a:srgbClr val="FFFF66"/>
              </a:soli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Similarly if  </a:t>
                </a:r>
                <a14:m>
                  <m:oMath xmlns:m="http://schemas.openxmlformats.org/officeDocument/2006/math">
                    <m:r>
                      <a:rPr lang="en-US" sz="1600" b="1">
                        <a:solidFill>
                          <a:schemeClr val="tx1"/>
                        </a:solidFill>
                        <a:latin typeface="Cambria Math"/>
                      </a:rPr>
                      <m:t>𝐑</m:t>
                    </m:r>
                    <m:r>
                      <a:rPr lang="en-US" sz="1600" b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>
                            <a:solidFill>
                              <a:schemeClr val="tx1"/>
                            </a:solidFill>
                            <a:latin typeface="Cambria Math"/>
                          </a:rPr>
                          <m:t>𝐑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US" sz="1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1600" b="1">
                        <a:solidFill>
                          <a:schemeClr val="tx1"/>
                        </a:solidFill>
                        <a:latin typeface="Cambria Math"/>
                      </a:rPr>
                      <m:t>𝐑</m:t>
                    </m:r>
                    <m:r>
                      <a:rPr lang="en-US" sz="1600" b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>
                            <a:solidFill>
                              <a:schemeClr val="tx1"/>
                            </a:solidFill>
                            <a:latin typeface="Cambria Math"/>
                          </a:rPr>
                          <m:t>𝐑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𝒛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Rounded 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702" y="2462519"/>
                <a:ext cx="2862698" cy="280682"/>
              </a:xfrm>
              <a:prstGeom prst="roundRect">
                <a:avLst/>
              </a:prstGeom>
              <a:blipFill>
                <a:blip r:embed="rId6"/>
                <a:stretch>
                  <a:fillRect t="-14000" b="-28000"/>
                </a:stretch>
              </a:blipFill>
              <a:ln w="254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>
            <a:stCxn id="12" idx="3"/>
            <a:endCxn id="13" idx="0"/>
          </p:cNvCxnSpPr>
          <p:nvPr/>
        </p:nvCxnSpPr>
        <p:spPr>
          <a:xfrm>
            <a:off x="4724400" y="4376058"/>
            <a:ext cx="2336197" cy="270444"/>
          </a:xfrm>
          <a:prstGeom prst="bentConnector2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258651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  <p:bldP spid="7" grpId="0" animBg="1"/>
      <p:bldP spid="9" grpId="0" animBg="1"/>
      <p:bldP spid="10" grpId="0"/>
      <p:bldP spid="11" grpId="0"/>
      <p:bldP spid="12" grpId="0" animBg="1"/>
      <p:bldP spid="13" grpId="0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Rotation Matrix to </a:t>
            </a:r>
            <a:br>
              <a:rPr lang="en-US" dirty="0"/>
            </a:br>
            <a:r>
              <a:rPr lang="en-US" dirty="0"/>
              <a:t>Euler Angles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2A927-C669-46EB-947E-64BB8CE6050D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 smtClean="0"/>
                  <a:t>Case 2: </a:t>
                </a:r>
                <a:r>
                  <a:rPr lang="en-US" dirty="0"/>
                  <a:t>The rotation matrix </a:t>
                </a:r>
                <a:r>
                  <a:rPr lang="en-US" b="1" dirty="0"/>
                  <a:t>R</a:t>
                </a:r>
                <a:r>
                  <a:rPr lang="en-US" dirty="0"/>
                  <a:t> </a:t>
                </a:r>
                <a:r>
                  <a:rPr lang="en-US" dirty="0" smtClean="0"/>
                  <a:t>is the product of </a:t>
                </a:r>
                <a:r>
                  <a:rPr lang="en-US" u="sng" dirty="0" smtClean="0"/>
                  <a:t>TWO</a:t>
                </a:r>
                <a:r>
                  <a:rPr lang="en-US" dirty="0" smtClean="0"/>
                  <a:t> </a:t>
                </a:r>
                <a:r>
                  <a:rPr lang="en-US" dirty="0"/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𝐑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𝐑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𝐑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𝑧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293688" lvl="1" indent="0">
                  <a:buNone/>
                </a:pPr>
                <a:r>
                  <a:rPr lang="en-US" dirty="0" smtClean="0"/>
                  <a:t>Example: If we have </a:t>
                </a:r>
                <a:r>
                  <a:rPr lang="en-US" b="1" dirty="0" smtClean="0"/>
                  <a:t>R</a:t>
                </a:r>
                <a:r>
                  <a:rPr lang="en-US" dirty="0" smtClean="0"/>
                  <a:t> such that</a:t>
                </a:r>
              </a:p>
              <a:p>
                <a:pPr marL="0" indent="0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sz="1400" b="1">
                        <a:latin typeface="Cambria Math"/>
                      </a:rPr>
                      <m:t>𝐑</m:t>
                    </m:r>
                    <m:r>
                      <a:rPr lang="en-US" sz="1400" b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>
                            <a:latin typeface="Cambria Math"/>
                          </a:rPr>
                          <m:t>𝐑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>
                            <a:latin typeface="Cambria Math"/>
                          </a:rPr>
                          <m:t>𝐑</m:t>
                        </m:r>
                      </m:e>
                      <m:sub>
                        <m:r>
                          <a:rPr lang="en-US" sz="1400" b="0" i="1" smtClean="0"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en-US" sz="1400" b="0" i="0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400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1400">
                                      <a:latin typeface="Cambria Math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/>
                                    </a:rPr>
                                    <m:t>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  <a:ea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  <a:ea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  <a:ea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1400">
                                      <a:latin typeface="Cambria Math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/>
                                    </a:rPr>
                                    <m:t>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  <a:ea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1400">
                                      <a:latin typeface="Cambria Math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/>
                                    </a:rPr>
                                    <m:t>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  <a:ea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  <a:ea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  <a:ea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1400">
                                      <a:latin typeface="Cambria Math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/>
                                    </a:rPr>
                                    <m:t>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  <a:ea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mr>
                        </m:m>
                      </m:e>
                    </m:d>
                    <m:r>
                      <a:rPr lang="en-US" sz="1400" b="0" i="1" smtClean="0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1400">
                                      <a:latin typeface="Cambria Math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/>
                                    </a:rPr>
                                    <m:t>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  <a:ea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  <a:ea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  <a:ea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func>
                              <m:func>
                                <m:func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  <a:ea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1400">
                                      <a:latin typeface="Cambria Math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/>
                                    </a:rPr>
                                    <m:t>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  <a:ea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  <m:e>
                              <m:r>
                                <a:rPr lang="en-US" sz="1400" b="0" i="1" smtClean="0">
                                  <a:latin typeface="Cambria Math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func>
                                    <m:func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/>
                                              <a:ea typeface="Cambria Math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/>
                                              <a:ea typeface="Cambria Math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func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1400">
                                      <a:latin typeface="Cambria Math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/>
                                    </a:rPr>
                                    <m:t>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  <a:ea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sz="1400" b="0" i="1" smtClean="0">
                                  <a:latin typeface="Cambria Math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  <a:ea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func>
                              <m:func>
                                <m:func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  <a:ea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  <a:ea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func>
                                    <m:func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smtClean="0">
                                          <a:latin typeface="Cambria Math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/>
                                              <a:ea typeface="Cambria Math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/>
                                              <a:ea typeface="Cambria Math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func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1400">
                                      <a:latin typeface="Cambria Math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/>
                                    </a:rPr>
                                    <m:t>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  <a:ea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US" i="1" dirty="0" smtClean="0">
                  <a:ea typeface="Cambria Math"/>
                </a:endParaRPr>
              </a:p>
              <a:p>
                <a:pPr marL="0" indent="0">
                  <a:buNone/>
                </a:pPr>
                <a:endParaRPr lang="en-US" sz="800" i="1" dirty="0">
                  <a:ea typeface="Cambria Math"/>
                </a:endParaRPr>
              </a:p>
              <a:p>
                <a:pPr marL="293688" lvl="1" indent="0">
                  <a:buNone/>
                </a:pPr>
                <a:r>
                  <a:rPr lang="en-US" dirty="0" smtClean="0">
                    <a:ea typeface="Cambria Math"/>
                  </a:rPr>
                  <a:t>Again, we have access to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dirty="0"/>
                  <a:t> </a:t>
                </a:r>
                <a:r>
                  <a:rPr lang="en-US" u="sng" dirty="0"/>
                  <a:t>and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  <m:brk m:alnAt="7"/>
                          </m:rPr>
                          <a:rPr lang="en-US">
                            <a:latin typeface="Cambria Math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os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 smtClean="0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ATan</m:t>
                        </m:r>
                        <m:r>
                          <a:rPr lang="en-US">
                            <a:latin typeface="Cambria Math"/>
                          </a:rPr>
                          <m:t>2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32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will work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</a:p>
              <a:p>
                <a:pPr marL="293688" lvl="1" indent="0">
                  <a:buNone/>
                </a:pPr>
                <a:r>
                  <a:rPr lang="en-US" dirty="0" smtClean="0">
                    <a:ea typeface="Cambria Math"/>
                  </a:rPr>
                  <a:t>We also have </a:t>
                </a:r>
                <a:r>
                  <a:rPr lang="en-US" dirty="0">
                    <a:ea typeface="Cambria Math"/>
                  </a:rPr>
                  <a:t>access to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𝑦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dirty="0"/>
                  <a:t> </a:t>
                </a:r>
                <a:r>
                  <a:rPr lang="en-US" u="sng" dirty="0"/>
                  <a:t>and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  <m:brk m:alnAt="7"/>
                          </m:rPr>
                          <a:rPr lang="en-US">
                            <a:latin typeface="Cambria Math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os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𝑦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ATan</m:t>
                        </m:r>
                        <m:r>
                          <a:rPr lang="en-US">
                            <a:latin typeface="Cambria Math"/>
                          </a:rPr>
                          <m:t>2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/>
                                  </a:rPr>
                                  <m:t>13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dirty="0"/>
                  <a:t> will </a:t>
                </a:r>
                <a:r>
                  <a:rPr lang="en-US" dirty="0" smtClean="0"/>
                  <a:t>work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/>
                            <a:ea typeface="Cambria Math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</a:p>
              <a:p>
                <a:pPr marL="293688" lvl="1" indent="0">
                  <a:buNone/>
                </a:pPr>
                <a:endParaRPr lang="en-US" dirty="0"/>
              </a:p>
              <a:p>
                <a:pPr marL="293688" lvl="1" indent="0">
                  <a:buNone/>
                </a:pPr>
                <a:r>
                  <a:rPr lang="en-US" dirty="0" smtClean="0">
                    <a:ea typeface="Cambria Math"/>
                  </a:rPr>
                  <a:t>A similar reasoning will work </a:t>
                </a:r>
                <a:r>
                  <a:rPr lang="en-US" i="1" u="sng" dirty="0" smtClean="0">
                    <a:ea typeface="Cambria Math"/>
                  </a:rPr>
                  <a:t>for all six pairs combinations</a:t>
                </a:r>
                <a:r>
                  <a:rPr lang="en-US" dirty="0" smtClean="0">
                    <a:ea typeface="Cambria Math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𝐑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𝐑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𝐑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 smtClean="0">
                    <a:ea typeface="Cambria Math"/>
                  </a:rPr>
                  <a:t> (remember: matrix multiplication is not commutative…) with only the location of the entries for sin and cos varying depending the specific pairing.</a:t>
                </a:r>
              </a:p>
              <a:p>
                <a:pPr marL="293688" lvl="1" indent="0">
                  <a:buNone/>
                </a:pPr>
                <a:endParaRPr lang="en-US" dirty="0">
                  <a:ea typeface="Cambria Math"/>
                </a:endParaRPr>
              </a:p>
              <a:p>
                <a:pPr marL="293688" lvl="1" indent="0">
                  <a:buNone/>
                </a:pPr>
                <a:r>
                  <a:rPr lang="en-US" dirty="0" smtClean="0">
                    <a:ea typeface="Cambria Math"/>
                  </a:rPr>
                  <a:t>So, what about </a:t>
                </a:r>
                <a:r>
                  <a:rPr lang="en-US" b="1" dirty="0" smtClean="0">
                    <a:ea typeface="Cambria Math"/>
                  </a:rPr>
                  <a:t>R</a:t>
                </a:r>
                <a:r>
                  <a:rPr lang="en-US" dirty="0" smtClean="0">
                    <a:ea typeface="Cambria Math"/>
                  </a:rPr>
                  <a:t> constructed as a proper Euler angle rotation using 3 simple rotations?</a:t>
                </a:r>
                <a:r>
                  <a:rPr lang="en-US" i="1" dirty="0" smtClean="0">
                    <a:ea typeface="Cambria Math"/>
                  </a:rPr>
                  <a:t/>
                </a:r>
                <a:br>
                  <a:rPr lang="en-US" i="1" dirty="0" smtClean="0">
                    <a:ea typeface="Cambria Math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08" t="-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6477000" y="2488409"/>
            <a:ext cx="528638" cy="20716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479382" y="2245527"/>
            <a:ext cx="528638" cy="20716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541168" y="2010594"/>
            <a:ext cx="528638" cy="207166"/>
          </a:xfrm>
          <a:prstGeom prst="round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415210" y="2010594"/>
            <a:ext cx="528638" cy="207166"/>
          </a:xfrm>
          <a:prstGeom prst="round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49349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Rotation Matrix to </a:t>
            </a:r>
            <a:br>
              <a:rPr lang="en-US" dirty="0"/>
            </a:br>
            <a:r>
              <a:rPr lang="en-US" dirty="0"/>
              <a:t>Euler Angles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2A927-C669-46EB-947E-64BB8CE6050D}" type="slidenum">
              <a:rPr lang="en-US" smtClean="0"/>
              <a:pPr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 smtClean="0"/>
                  <a:t>Case 3: </a:t>
                </a:r>
                <a:r>
                  <a:rPr lang="en-US" dirty="0"/>
                  <a:t>The rotation matrix </a:t>
                </a:r>
                <a:r>
                  <a:rPr lang="en-US" b="1" dirty="0"/>
                  <a:t>R</a:t>
                </a:r>
                <a:r>
                  <a:rPr lang="en-US" dirty="0"/>
                  <a:t> is the product of </a:t>
                </a:r>
                <a:r>
                  <a:rPr lang="en-US" u="sng" dirty="0" smtClean="0"/>
                  <a:t>THREE</a:t>
                </a:r>
                <a:r>
                  <a:rPr lang="en-US" dirty="0" smtClean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𝐑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𝐑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𝐑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𝑧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293688" lvl="1" indent="0">
                  <a:buNone/>
                </a:pPr>
                <a:r>
                  <a:rPr lang="en-US" dirty="0" smtClean="0"/>
                  <a:t>Example: If </a:t>
                </a:r>
                <a:r>
                  <a:rPr lang="en-US" b="1" dirty="0" smtClean="0"/>
                  <a:t>R</a:t>
                </a:r>
                <a:r>
                  <a:rPr lang="en-US" dirty="0" smtClean="0"/>
                  <a:t> is such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>
                          <a:latin typeface="Cambria Math"/>
                        </a:rPr>
                        <m:t>𝐑</m:t>
                      </m:r>
                      <m:r>
                        <a:rPr lang="en-US" sz="1600" b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>
                              <a:latin typeface="Cambria Math"/>
                            </a:rPr>
                            <m:t>𝐑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>
                              <a:latin typeface="Cambria Math"/>
                            </a:rPr>
                            <m:t>𝐑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>
                              <a:latin typeface="Cambria Math"/>
                            </a:rPr>
                            <m:t>𝐑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𝑧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1600" b="1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r>
                                  <a:rPr lang="en-US" sz="1600" i="1">
                                    <a:latin typeface="Cambria Math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sin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sin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r>
                                  <a:rPr lang="en-US" sz="16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sin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sin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r>
                                  <a:rPr lang="en-US" sz="16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r>
                                  <a:rPr lang="en-US" sz="1600" i="1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sin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r>
                                  <a:rPr lang="en-US" sz="16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sin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r>
                                  <a:rPr lang="en-US" sz="16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16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1600" b="0" i="0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sin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sin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/>
                                    <a:ea typeface="Cambria Math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/>
                                    <a:ea typeface="Cambria Math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sin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/>
                                    <a:ea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/>
                                    <a:ea typeface="Cambria Math"/>
                                  </a:rPr>
                                  <m:t>…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 smtClean="0"/>
              </a:p>
              <a:p>
                <a:pPr marL="0" indent="0">
                  <a:buNone/>
                </a:pPr>
                <a:endParaRPr lang="en-US" sz="800" b="1" dirty="0"/>
              </a:p>
              <a:p>
                <a:pPr marL="293688" lvl="1" indent="0">
                  <a:buNone/>
                </a:pPr>
                <a:r>
                  <a:rPr lang="en-US" dirty="0" smtClean="0"/>
                  <a:t>Now we have a problem: We don’t have any sine and cosine pairs…</a:t>
                </a:r>
              </a:p>
              <a:p>
                <a:pPr marL="293688" lvl="1" indent="0">
                  <a:buNone/>
                </a:pPr>
                <a:endParaRPr lang="en-US" sz="800" dirty="0"/>
              </a:p>
              <a:p>
                <a:pPr marL="293688" lvl="1" indent="0">
                  <a:buNone/>
                </a:pPr>
                <a:r>
                  <a:rPr lang="en-US" dirty="0" smtClean="0"/>
                  <a:t>The best we have is the lonely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𝑦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dirty="0" smtClean="0"/>
                  <a:t>.</a:t>
                </a:r>
              </a:p>
              <a:p>
                <a:pPr marL="293688" lvl="1" indent="0">
                  <a:buNone/>
                </a:pPr>
                <a:r>
                  <a:rPr lang="en-US" dirty="0" smtClean="0"/>
                  <a:t>At best: we have two solutions from computing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/>
                              </a:rPr>
                              <m:t>sin</m:t>
                            </m:r>
                          </m:e>
                          <m:sup>
                            <m:r>
                              <a:rPr lang="en-US" i="1" smtClean="0"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/>
                                  </a:rPr>
                                  <m:t>13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dirty="0" smtClean="0"/>
                  <a:t>:</a:t>
                </a:r>
              </a:p>
              <a:p>
                <a:pPr marL="293688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33CC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pPr marL="293688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𝜋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33CC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33CC"/>
                                        </a:solidFill>
                                        <a:latin typeface="Cambria Math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solidFill>
                                          <a:srgbClr val="FF33CC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</a:rPr>
                                  <m:t>if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/>
                                  </a:rPr>
                                  <m:t>≥0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𝜋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33CC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33CC"/>
                                        </a:solidFill>
                                        <a:latin typeface="Cambria Math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solidFill>
                                          <a:srgbClr val="FF33CC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</a:rPr>
                                  <m:t>if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/>
                                  </a:rPr>
                                  <m:t>&lt;0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293688" lvl="1" indent="0">
                  <a:buNone/>
                </a:pPr>
                <a:r>
                  <a:rPr lang="en-US" dirty="0" smtClean="0"/>
                  <a:t>But how can we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 smtClean="0"/>
                  <a:t>? 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08" t="-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5674518" y="2713082"/>
            <a:ext cx="573882" cy="239668"/>
          </a:xfrm>
          <a:prstGeom prst="round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257925" y="5334000"/>
            <a:ext cx="1771650" cy="542924"/>
          </a:xfrm>
          <a:prstGeom prst="roundRect">
            <a:avLst/>
          </a:prstGeom>
          <a:solidFill>
            <a:srgbClr val="FFFF66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Keeps the angle in the range </a:t>
            </a:r>
            <a:r>
              <a:rPr lang="en-US" sz="1400" dirty="0">
                <a:solidFill>
                  <a:schemeClr val="tx1"/>
                </a:solidFill>
                <a:sym typeface="Symbol"/>
              </a:rPr>
              <a:t>[-, ]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050320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Rotation Matrix to </a:t>
            </a:r>
            <a:br>
              <a:rPr lang="en-US" dirty="0"/>
            </a:br>
            <a:r>
              <a:rPr lang="en-US" dirty="0"/>
              <a:t>Euler Angles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2A927-C669-46EB-947E-64BB8CE6050D}" type="slidenum">
              <a:rPr lang="en-US" smtClean="0"/>
              <a:pPr/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smtClean="0">
                          <a:latin typeface="Cambria Math"/>
                        </a:rPr>
                        <m:t>𝐑</m:t>
                      </m:r>
                      <m:r>
                        <a:rPr lang="en-US" sz="1800" b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>
                              <a:latin typeface="Cambria Math"/>
                            </a:rPr>
                            <m:t>𝐑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>
                              <a:latin typeface="Cambria Math"/>
                            </a:rPr>
                            <m:t>𝐑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>
                              <a:latin typeface="Cambria Math"/>
                            </a:rPr>
                            <m:t>𝐑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𝑧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18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800">
                                        <a:latin typeface="Cambria Math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/>
                                      </a:rPr>
                                      <m:t>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/>
                                            <a:ea typeface="Cambria Math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800">
                                        <a:latin typeface="Cambria Math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/>
                                      </a:rPr>
                                      <m:t>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/>
                                            <a:ea typeface="Cambria Math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1800" b="0" i="0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800">
                                        <a:latin typeface="Cambria Math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/>
                                      </a:rPr>
                                      <m:t>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/>
                                            <a:ea typeface="Cambria Math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/>
                                      </a:rPr>
                                      <m:t>sin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/>
                                            <a:ea typeface="Cambria Math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/>
                                      </a:rPr>
                                      <m:t>sin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/>
                                            <a:ea typeface="Cambria Math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/>
                                    <a:ea typeface="Cambria Math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/>
                                    <a:ea typeface="Cambria Math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/>
                                      </a:rPr>
                                      <m:t>sin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/>
                                            <a:ea typeface="Cambria Math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800">
                                        <a:latin typeface="Cambria Math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/>
                                      </a:rPr>
                                      <m:t>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/>
                                            <a:ea typeface="Cambria Math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/>
                                    <a:ea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/>
                                    <a:ea typeface="Cambria Math"/>
                                  </a:rPr>
                                  <m:t>…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800">
                                        <a:latin typeface="Cambria Math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/>
                                      </a:rPr>
                                      <m:t>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/>
                                            <a:ea typeface="Cambria Math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800">
                                        <a:latin typeface="Cambria Math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/>
                                      </a:rPr>
                                      <m:t>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/>
                                            <a:ea typeface="Cambria Math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sz="1800" dirty="0" smtClean="0"/>
                  <a:t>Consider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1</m:t>
                        </m:r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1</m:t>
                        </m:r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 smtClean="0"/>
                  <a:t>.</a:t>
                </a:r>
              </a:p>
              <a:p>
                <a:pPr lvl="1"/>
                <a:r>
                  <a:rPr lang="en-US" dirty="0" smtClean="0"/>
                  <a:t>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33CC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solidFill>
                              <a:srgbClr val="FF33CC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en-US" i="1">
                            <a:solidFill>
                              <a:srgbClr val="FF33CC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we can compute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11</m:t>
                            </m:r>
                          </m:sub>
                        </m:sSub>
                      </m:num>
                      <m:den>
                        <m:func>
                          <m:func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𝑦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func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𝑧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  and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num>
                      <m:den>
                        <m:func>
                          <m:func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𝑦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func>
                      </m:den>
                    </m:f>
                    <m:r>
                      <a:rPr lang="en-US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𝑧</m:t>
                            </m:r>
                          </m:sub>
                        </m:sSub>
                      </m:e>
                    </m:func>
                  </m:oMath>
                </a14:m>
                <a:endParaRPr lang="en-US" dirty="0" smtClean="0">
                  <a:solidFill>
                    <a:schemeClr val="tx1"/>
                  </a:solidFill>
                </a:endParaRPr>
              </a:p>
              <a:p>
                <a:pPr marL="593725" lvl="2" indent="0">
                  <a:buNone/>
                </a:pPr>
                <a:r>
                  <a:rPr lang="en-US" sz="1800" dirty="0" smtClean="0">
                    <a:solidFill>
                      <a:schemeClr val="tx1"/>
                    </a:solidFill>
                  </a:rPr>
                  <a:t>Since we now have </a:t>
                </a:r>
                <a:r>
                  <a:rPr lang="en-US" sz="1800" u="sng" dirty="0" smtClean="0">
                    <a:solidFill>
                      <a:schemeClr val="tx1"/>
                    </a:solidFill>
                  </a:rPr>
                  <a:t>both</a:t>
                </a:r>
                <a:r>
                  <a:rPr lang="en-US" sz="18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chemeClr val="tx1"/>
                            </a:solidFill>
                            <a:latin typeface="Cambria Math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𝑧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sz="1800" dirty="0" smtClean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chemeClr val="tx1"/>
                            </a:solidFill>
                            <a:latin typeface="Cambria Math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𝑧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sz="1800" dirty="0" smtClean="0">
                    <a:solidFill>
                      <a:schemeClr val="tx1"/>
                    </a:solidFill>
                  </a:rPr>
                  <a:t>, we use ATan2 to uniquely </a:t>
                </a:r>
                <a:r>
                  <a:rPr lang="en-US" sz="1800" dirty="0" smtClean="0"/>
                  <a:t>identify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𝑧</m:t>
                        </m:r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 smtClean="0"/>
                  <a:t> </a:t>
                </a:r>
              </a:p>
              <a:p>
                <a:pPr lvl="1"/>
                <a:r>
                  <a:rPr lang="en-US" dirty="0" smtClean="0"/>
                  <a:t>Similarly,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we can compute an alternate, unique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273050" lvl="1" indent="0">
                  <a:buNone/>
                </a:pPr>
                <a:endParaRPr lang="en-US" sz="800" dirty="0"/>
              </a:p>
              <a:p>
                <a:pPr marL="0" indent="-20638">
                  <a:buNone/>
                </a:pPr>
                <a:r>
                  <a:rPr lang="en-US" sz="1800" dirty="0" smtClean="0"/>
                  <a:t>Now consider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23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33</m:t>
                        </m:r>
                      </m:sub>
                    </m:sSub>
                  </m:oMath>
                </a14:m>
                <a:endParaRPr lang="en-US" sz="1800" dirty="0" smtClean="0"/>
              </a:p>
              <a:p>
                <a:pPr marL="558800" lvl="1" indent="-285750"/>
                <a:r>
                  <a:rPr lang="en-US" dirty="0" smtClean="0"/>
                  <a:t>Again,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33CC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solidFill>
                              <a:srgbClr val="FF33CC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en-US" i="1">
                            <a:solidFill>
                              <a:srgbClr val="FF33CC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, we can compute </a:t>
                </a:r>
                <a:r>
                  <a:rPr lang="en-US" u="sng" dirty="0" smtClean="0"/>
                  <a:t>both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  <m:brk m:alnAt="7"/>
                          </m:rPr>
                          <a:rPr lang="en-US">
                            <a:latin typeface="Cambria Math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os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dirty="0" smtClean="0"/>
                  <a:t> for each.  Using ATan2, we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273050" lvl="1" indent="0">
                  <a:buNone/>
                </a:pPr>
                <a:endParaRPr lang="en-US" sz="800" dirty="0" smtClean="0"/>
              </a:p>
              <a:p>
                <a:pPr marL="0" indent="-20638">
                  <a:buNone/>
                </a:pPr>
                <a:r>
                  <a:rPr lang="en-US" dirty="0" smtClean="0"/>
                  <a:t>This gives us two solutions for the original matrix, based on the original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</a:p>
              <a:p>
                <a:pPr marL="615950" lvl="1" indent="-342900"/>
                <a:r>
                  <a:rPr lang="en-US" dirty="0" smtClean="0"/>
                  <a:t>Solution 1: The three angles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33CC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33CC"/>
                            </a:solidFill>
                            <a:latin typeface="Cambria Math"/>
                            <a:ea typeface="Cambria Math"/>
                          </a:rPr>
                          <m:t>𝑦</m:t>
                        </m:r>
                        <m:r>
                          <a:rPr lang="en-US" i="1">
                            <a:solidFill>
                              <a:srgbClr val="FF33CC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𝑧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615950" lvl="1" indent="-342900"/>
                <a:r>
                  <a:rPr lang="en-US" dirty="0" smtClean="0"/>
                  <a:t>Solution 2: The three angles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/>
                            <a:ea typeface="Cambria Math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3352800" y="1263650"/>
            <a:ext cx="1206500" cy="271418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759236" y="1263650"/>
            <a:ext cx="1398632" cy="271418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265818" y="1558473"/>
            <a:ext cx="1496967" cy="271418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265819" y="1879600"/>
            <a:ext cx="1496967" cy="271418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5867400" y="5410200"/>
                <a:ext cx="3048000" cy="685800"/>
              </a:xfrm>
              <a:prstGeom prst="roundRect">
                <a:avLst/>
              </a:prstGeom>
              <a:solidFill>
                <a:srgbClr val="FFFF66"/>
              </a:soli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Unless we have external information to determine which is the correct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1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we can’t be more precise</a:t>
                </a:r>
                <a:endPara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5410200"/>
                <a:ext cx="3048000" cy="685800"/>
              </a:xfrm>
              <a:prstGeom prst="roundRect">
                <a:avLst/>
              </a:prstGeom>
              <a:blipFill>
                <a:blip r:embed="rId3"/>
                <a:stretch>
                  <a:fillRect t="-4310" b="-12069"/>
                </a:stretch>
              </a:blipFill>
              <a:ln w="254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5530743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Rotation Matrix to </a:t>
            </a:r>
            <a:br>
              <a:rPr lang="en-US" dirty="0"/>
            </a:br>
            <a:r>
              <a:rPr lang="en-US" dirty="0"/>
              <a:t>Euler Angles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2A927-C669-46EB-947E-64BB8CE6050D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1600" b="1" dirty="0" smtClean="0"/>
                  <a:t>Example: </a:t>
                </a:r>
                <a:r>
                  <a:rPr lang="en-US" sz="1600" dirty="0" smtClean="0"/>
                  <a:t>Assume we have </a:t>
                </a:r>
                <a14:m>
                  <m:oMath xmlns:m="http://schemas.openxmlformats.org/officeDocument/2006/math">
                    <m:r>
                      <a:rPr lang="en-US" sz="1600" b="1">
                        <a:latin typeface="Cambria Math"/>
                      </a:rPr>
                      <m:t>𝐑</m:t>
                    </m:r>
                    <m:r>
                      <a:rPr lang="en-US" sz="1600" b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>
                            <a:latin typeface="Cambria Math"/>
                          </a:rPr>
                          <m:t>𝐑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>
                            <a:latin typeface="Cambria Math"/>
                          </a:rPr>
                          <m:t>𝐑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>
                            <a:latin typeface="Cambria Math"/>
                          </a:rPr>
                          <m:t>𝐑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𝑧</m:t>
                        </m:r>
                      </m:sub>
                    </m:sSub>
                    <m:r>
                      <m:rPr>
                        <m:aln/>
                      </m:rPr>
                      <a:rPr lang="en-US" sz="1600" i="1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1600">
                                      <a:latin typeface="Cambria Math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/>
                                    </a:rPr>
                                    <m:t>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/>
                                          <a:ea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func>
                              <m:func>
                                <m:func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1600">
                                      <a:latin typeface="Cambria Math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/>
                                    </a:rPr>
                                    <m:t>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/>
                                          <a:ea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/>
                                          <a:ea typeface="Cambria Math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0" i="0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1600">
                                      <a:latin typeface="Cambria Math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/>
                                    </a:rPr>
                                    <m:t>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/>
                                          <a:ea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func>
                              <m:func>
                                <m:func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/>
                                          <a:ea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/>
                                          <a:ea typeface="Cambria Math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/>
                                          <a:ea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/>
                                  <a:ea typeface="Cambria Math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/>
                                  <a:ea typeface="Cambria Math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/>
                                          <a:ea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func>
                              <m:func>
                                <m:func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1600">
                                      <a:latin typeface="Cambria Math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/>
                                    </a:rPr>
                                    <m:t>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/>
                                          <a:ea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/>
                                  <a:ea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/>
                                  <a:ea typeface="Cambria Math"/>
                                </a:rPr>
                                <m:t>…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1600">
                                      <a:latin typeface="Cambria Math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/>
                                    </a:rPr>
                                    <m:t>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/>
                                          <a:ea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func>
                              <m:func>
                                <m:func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1600">
                                      <a:latin typeface="Cambria Math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/>
                                    </a:rPr>
                                    <m:t>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/>
                                          <a:ea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US" sz="1600" dirty="0" smtClean="0"/>
              </a:p>
              <a:p>
                <a:pPr marL="293688" lvl="1" indent="0">
                  <a:buNone/>
                </a:pPr>
                <a:r>
                  <a:rPr lang="en-US" sz="1600" dirty="0" smtClean="0"/>
                  <a:t>Find </a:t>
                </a:r>
                <a:r>
                  <a:rPr lang="en-US" sz="1600" dirty="0"/>
                  <a:t>the Euler angles </a:t>
                </a:r>
                <a:r>
                  <a:rPr lang="en-US" sz="1600" dirty="0" smtClean="0"/>
                  <a:t>if </a:t>
                </a:r>
                <a14:m>
                  <m:oMath xmlns:m="http://schemas.openxmlformats.org/officeDocument/2006/math">
                    <m:r>
                      <a:rPr lang="en-US" sz="1600" b="1">
                        <a:latin typeface="Cambria Math"/>
                      </a:rPr>
                      <m:t>𝐑</m:t>
                    </m:r>
                    <m:r>
                      <a:rPr lang="en-US" sz="1600" b="1" i="1">
                        <a:latin typeface="Cambria Math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0.5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0.5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0.707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0.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854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−0.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146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−0.5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−0.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146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0.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854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/>
                                </a:rPr>
                                <m:t>0.5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 smtClean="0"/>
                  <a:t> </a:t>
                </a:r>
              </a:p>
              <a:p>
                <a:pPr marL="293688" lvl="1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r>
                  <a:rPr lang="en-US" sz="1800" dirty="0" smtClean="0"/>
                  <a:t>Based on the previous slides:</a:t>
                </a:r>
              </a:p>
              <a:p>
                <a:pPr marL="293688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C00CC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solidFill>
                              <a:srgbClr val="CC00CC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en-US" i="1">
                            <a:solidFill>
                              <a:srgbClr val="CC00CC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CC00CC"/>
                        </a:solidFill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C00CC"/>
                                </a:solidFill>
                                <a:latin typeface="Cambria Math"/>
                              </a:rPr>
                              <m:t>sin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CC00CC"/>
                                </a:solidFill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C00CC"/>
                                </a:solidFill>
                                <a:latin typeface="Cambria Math"/>
                              </a:rPr>
                              <m:t>0.707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CC00CC"/>
                        </a:solidFill>
                        <a:latin typeface="Cambria Math"/>
                      </a:rPr>
                      <m:t>=0.785</m:t>
                    </m:r>
                  </m:oMath>
                </a14:m>
                <a:r>
                  <a:rPr lang="en-US" dirty="0" smtClean="0">
                    <a:solidFill>
                      <a:srgbClr val="CC00CC"/>
                    </a:solidFill>
                  </a:rPr>
                  <a:t> (45 </a:t>
                </a:r>
                <a:r>
                  <a:rPr lang="en-US" dirty="0" err="1" smtClean="0">
                    <a:solidFill>
                      <a:srgbClr val="CC00CC"/>
                    </a:solidFill>
                  </a:rPr>
                  <a:t>deg</a:t>
                </a:r>
                <a:r>
                  <a:rPr lang="en-US" dirty="0" smtClean="0">
                    <a:solidFill>
                      <a:srgbClr val="CC00CC"/>
                    </a:solidFill>
                  </a:rPr>
                  <a:t>)</a:t>
                </a:r>
                <a:r>
                  <a:rPr lang="en-US" dirty="0" smtClean="0">
                    <a:solidFill>
                      <a:schemeClr val="accent4">
                        <a:lumMod val="50000"/>
                      </a:schemeClr>
                    </a:solidFill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7030A0"/>
                        </a:solidFill>
                        <a:latin typeface="Cambria Math"/>
                      </a:rPr>
                      <m:t>=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/>
                        <a:ea typeface="Cambria Math"/>
                      </a:rPr>
                      <m:t>𝜋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/>
                        <a:ea typeface="Cambria Math"/>
                      </a:rPr>
                      <m:t>−</m:t>
                    </m:r>
                    <m:func>
                      <m:func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sin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0.707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/>
                      </a:rPr>
                      <m:t>=2.356</m:t>
                    </m:r>
                  </m:oMath>
                </a14:m>
                <a:r>
                  <a:rPr lang="en-US" sz="1800" dirty="0" smtClean="0">
                    <a:solidFill>
                      <a:srgbClr val="7030A0"/>
                    </a:solidFill>
                  </a:rPr>
                  <a:t> (135 </a:t>
                </a:r>
                <a:r>
                  <a:rPr lang="en-US" sz="1800" dirty="0" err="1" smtClean="0">
                    <a:solidFill>
                      <a:srgbClr val="7030A0"/>
                    </a:solidFill>
                  </a:rPr>
                  <a:t>deg</a:t>
                </a:r>
                <a:r>
                  <a:rPr lang="en-US" sz="1800" dirty="0" smtClean="0">
                    <a:solidFill>
                      <a:srgbClr val="7030A0"/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sz="1800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B05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CC00CC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C00CC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sz="1800" i="1">
                            <a:solidFill>
                              <a:srgbClr val="CC00CC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en-US" sz="1800" i="1">
                            <a:solidFill>
                              <a:srgbClr val="CC00CC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CC00CC"/>
                        </a:solidFill>
                        <a:latin typeface="Cambria Math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CC00CC"/>
                        </a:solidFill>
                        <a:latin typeface="Cambria Math"/>
                      </a:rPr>
                      <m:t>0</m:t>
                    </m:r>
                    <m:r>
                      <a:rPr lang="en-US" sz="1800" i="1">
                        <a:solidFill>
                          <a:srgbClr val="CC00CC"/>
                        </a:solidFill>
                        <a:latin typeface="Cambria Math"/>
                      </a:rPr>
                      <m:t>.785</m:t>
                    </m:r>
                  </m:oMath>
                </a14:m>
                <a:r>
                  <a:rPr lang="en-US" sz="1800" dirty="0" smtClean="0">
                    <a:solidFill>
                      <a:srgbClr val="CC00CC"/>
                    </a:solidFill>
                  </a:rPr>
                  <a:t> </a:t>
                </a:r>
                <a:r>
                  <a:rPr lang="en-US" sz="1800" dirty="0" smtClean="0"/>
                  <a:t>then</a:t>
                </a:r>
              </a:p>
              <a:p>
                <a:pPr marL="457200" lvl="1" indent="-163513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𝑧</m:t>
                            </m:r>
                          </m:sub>
                        </m:sSub>
                      </m:e>
                    </m:func>
                    <m:r>
                      <a:rPr lang="en-US" b="0" i="0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0.707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𝑧</m:t>
                            </m:r>
                          </m:sub>
                        </m:sSub>
                      </m:e>
                    </m:func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−0.707</m:t>
                    </m:r>
                  </m:oMath>
                </a14:m>
                <a:r>
                  <a:rPr lang="en-US" dirty="0" smtClean="0"/>
                  <a:t> Therefore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𝑧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= 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  <a:ea typeface="Cambria Math"/>
                          </a:rPr>
                          <m:t>ATan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…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=</m:t>
                        </m:r>
                      </m:e>
                    </m:func>
                    <m:r>
                      <a:rPr lang="en-US" b="0" i="1" smtClean="0">
                        <a:latin typeface="Cambria Math"/>
                        <a:ea typeface="Cambria Math"/>
                      </a:rPr>
                      <m:t>−0.785</m:t>
                    </m:r>
                  </m:oMath>
                </a14:m>
                <a:r>
                  <a:rPr lang="en-US" dirty="0" smtClean="0"/>
                  <a:t>  (-45 </a:t>
                </a:r>
                <a:r>
                  <a:rPr lang="en-US" dirty="0" err="1" smtClean="0"/>
                  <a:t>deg</a:t>
                </a:r>
                <a:r>
                  <a:rPr lang="en-US" dirty="0" smtClean="0"/>
                  <a:t>)</a:t>
                </a:r>
              </a:p>
              <a:p>
                <a:pPr marL="457200" lvl="1" indent="-163513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sub>
                        </m:sSub>
                      </m:e>
                    </m:func>
                    <m:r>
                      <a:rPr lang="en-US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−</m:t>
                    </m:r>
                    <m:r>
                      <a:rPr lang="en-US" i="1">
                        <a:latin typeface="Cambria Math"/>
                      </a:rPr>
                      <m:t>0.707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𝑥</m:t>
                            </m:r>
                          </m:sub>
                        </m:sSub>
                      </m:e>
                    </m:func>
                    <m:r>
                      <a:rPr lang="en-US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0.707</m:t>
                    </m:r>
                  </m:oMath>
                </a14:m>
                <a:r>
                  <a:rPr lang="en-US" dirty="0"/>
                  <a:t> Therefore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= 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  <a:ea typeface="Cambria Math"/>
                          </a:rPr>
                          <m:t>ATan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2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…</m:t>
                            </m:r>
                          </m:e>
                        </m:d>
                        <m:r>
                          <a:rPr lang="en-US" i="1">
                            <a:latin typeface="Cambria Math"/>
                            <a:ea typeface="Cambria Math"/>
                          </a:rPr>
                          <m:t>=</m:t>
                        </m:r>
                      </m:e>
                    </m:func>
                    <m:r>
                      <a:rPr lang="en-US" b="0" i="1" smtClean="0">
                        <a:latin typeface="Cambria Math"/>
                        <a:ea typeface="Cambria Math"/>
                      </a:rPr>
                      <m:t>2.356</m:t>
                    </m:r>
                  </m:oMath>
                </a14:m>
                <a:r>
                  <a:rPr lang="en-US" dirty="0" smtClean="0"/>
                  <a:t>  (135 </a:t>
                </a:r>
                <a:r>
                  <a:rPr lang="en-US" dirty="0" err="1"/>
                  <a:t>deg</a:t>
                </a:r>
                <a:r>
                  <a:rPr lang="en-US" dirty="0" smtClean="0"/>
                  <a:t>)</a:t>
                </a:r>
              </a:p>
              <a:p>
                <a:pPr marL="457200" lvl="1" indent="-163513"/>
                <a:r>
                  <a:rPr lang="en-US" dirty="0" smtClean="0"/>
                  <a:t>So, </a:t>
                </a:r>
                <a:r>
                  <a:rPr lang="en-US" b="1" dirty="0" smtClean="0"/>
                  <a:t>Solution 1 </a:t>
                </a:r>
                <a:r>
                  <a:rPr lang="en-US" dirty="0" smtClean="0"/>
                  <a:t>(in degrees)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=135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/>
                      </a:rPr>
                      <m:t>=45</m:t>
                    </m:r>
                  </m:oMath>
                </a14:m>
                <a:r>
                  <a:rPr lang="en-US" dirty="0" smtClean="0">
                    <a:solidFill>
                      <a:srgbClr val="00B050"/>
                    </a:solidFill>
                  </a:rPr>
                  <a:t> </a:t>
                </a:r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𝑧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=−45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r>
                  <a:rPr lang="en-US" sz="1800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B05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en-US" sz="1800" i="1">
                        <a:solidFill>
                          <a:srgbClr val="7030A0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7030A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sz="1800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en-US" sz="1800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rgbClr val="7030A0"/>
                        </a:solidFill>
                        <a:latin typeface="Cambria Math"/>
                      </a:rPr>
                      <m:t>=</m:t>
                    </m:r>
                  </m:oMath>
                </a14:m>
                <a:r>
                  <a:rPr lang="en-US" sz="1800" dirty="0" smtClean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7030A0"/>
                        </a:solidFill>
                        <a:latin typeface="Cambria Math"/>
                      </a:rPr>
                      <m:t>2.356</m:t>
                    </m:r>
                  </m:oMath>
                </a14:m>
                <a:r>
                  <a:rPr lang="en-US" sz="1800" dirty="0" smtClean="0"/>
                  <a:t> then</a:t>
                </a:r>
              </a:p>
              <a:p>
                <a:pPr lvl="1"/>
                <a:r>
                  <a:rPr lang="en-US" dirty="0" smtClean="0"/>
                  <a:t>By a similar reasoning </a:t>
                </a:r>
                <a:r>
                  <a:rPr lang="en-US" dirty="0"/>
                  <a:t>Solution </a:t>
                </a:r>
                <a:r>
                  <a:rPr lang="en-US" dirty="0" smtClean="0"/>
                  <a:t>2 </a:t>
                </a:r>
                <a:r>
                  <a:rPr lang="en-US" dirty="0"/>
                  <a:t>(in degrees)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−45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en-US" i="1">
                        <a:solidFill>
                          <a:srgbClr val="00B050"/>
                        </a:solidFill>
                        <a:latin typeface="Cambria Math"/>
                      </a:rPr>
                      <m:t>=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/>
                      </a:rPr>
                      <m:t>135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𝑧</m:t>
                        </m:r>
                      </m:sub>
                    </m:sSub>
                    <m:r>
                      <a:rPr lang="en-US" i="1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135</m:t>
                    </m:r>
                  </m:oMath>
                </a14:m>
                <a:endParaRPr lang="en-US" dirty="0" smtClean="0">
                  <a:solidFill>
                    <a:srgbClr val="0070C0"/>
                  </a:solidFill>
                </a:endParaRPr>
              </a:p>
              <a:p>
                <a:pPr marL="273050" lvl="1" indent="0">
                  <a:buNone/>
                </a:pPr>
                <a:endParaRPr lang="en-US" sz="800" dirty="0"/>
              </a:p>
              <a:p>
                <a:pPr marL="273050" lvl="1" indent="0">
                  <a:buNone/>
                </a:pPr>
                <a:r>
                  <a:rPr lang="en-US" dirty="0" smtClean="0"/>
                  <a:t>Unless we have external information about the correct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 smtClean="0"/>
                  <a:t>, this is the best we can do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566" r="-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4984750" y="2104743"/>
            <a:ext cx="558800" cy="228600"/>
          </a:xfrm>
          <a:prstGeom prst="round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429000" y="2104744"/>
            <a:ext cx="394855" cy="204348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266665" y="2104744"/>
            <a:ext cx="457735" cy="204348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984750" y="2368839"/>
            <a:ext cx="557068" cy="189346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984750" y="2590800"/>
            <a:ext cx="557069" cy="198582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296184" y="4800600"/>
            <a:ext cx="5791200" cy="266700"/>
          </a:xfrm>
          <a:prstGeom prst="roundRect">
            <a:avLst/>
          </a:prstGeom>
          <a:noFill/>
          <a:ln w="25400"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114773" y="5524500"/>
            <a:ext cx="5791200" cy="266700"/>
          </a:xfrm>
          <a:prstGeom prst="round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408750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2A927-C669-46EB-947E-64BB8CE6050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Extracting Euler angles from a Rotation matrix is possible </a:t>
            </a:r>
            <a:r>
              <a:rPr lang="en-US" b="1" u="sng" dirty="0" smtClean="0"/>
              <a:t>IF</a:t>
            </a:r>
            <a:r>
              <a:rPr lang="en-US" dirty="0" smtClean="0"/>
              <a:t>:</a:t>
            </a:r>
          </a:p>
          <a:p>
            <a:pPr marL="574675" lvl="1" indent="-280988">
              <a:buFont typeface="+mj-lt"/>
              <a:buAutoNum type="arabicPeriod"/>
            </a:pPr>
            <a:r>
              <a:rPr lang="en-US" dirty="0" smtClean="0"/>
              <a:t>You limit those angles to a specific range (we used </a:t>
            </a:r>
            <a:r>
              <a:rPr lang="en-US" dirty="0">
                <a:sym typeface="Symbol"/>
              </a:rPr>
              <a:t>[-, </a:t>
            </a:r>
            <a:r>
              <a:rPr lang="en-US" dirty="0" smtClean="0">
                <a:sym typeface="Symbol"/>
              </a:rPr>
              <a:t>], fairly common)</a:t>
            </a:r>
          </a:p>
          <a:p>
            <a:pPr marL="574675" lvl="1" indent="-280988">
              <a:buFont typeface="+mj-lt"/>
              <a:buAutoNum type="arabicPeriod"/>
            </a:pPr>
            <a:r>
              <a:rPr lang="en-US" b="1" u="sng" dirty="0" smtClean="0">
                <a:sym typeface="Symbol"/>
              </a:rPr>
              <a:t>You know exactly the order of the 3 axes</a:t>
            </a:r>
            <a:r>
              <a:rPr lang="en-US" dirty="0" smtClean="0">
                <a:sym typeface="Symbol"/>
              </a:rPr>
              <a:t> for the rotation </a:t>
            </a:r>
            <a:endParaRPr lang="en-US" dirty="0"/>
          </a:p>
          <a:p>
            <a:pPr marL="574675" lvl="1" indent="-280988">
              <a:buFont typeface="+mj-lt"/>
              <a:buAutoNum type="arabicPeriod"/>
            </a:pPr>
            <a:r>
              <a:rPr lang="en-US" b="1" u="sng" dirty="0" smtClean="0"/>
              <a:t>For each specific 3-axis order</a:t>
            </a:r>
            <a:r>
              <a:rPr lang="en-US" dirty="0" smtClean="0"/>
              <a:t> there is a </a:t>
            </a:r>
            <a:r>
              <a:rPr lang="en-US" b="1" u="sng" dirty="0" smtClean="0"/>
              <a:t>different</a:t>
            </a:r>
            <a:r>
              <a:rPr lang="en-US" dirty="0" smtClean="0"/>
              <a:t> set of operations to extract the three angles. </a:t>
            </a:r>
          </a:p>
          <a:p>
            <a:pPr marL="1028700" lvl="2" indent="-166688"/>
            <a:r>
              <a:rPr lang="en-US" i="1" dirty="0" smtClean="0"/>
              <a:t>You must multiply the three rotations </a:t>
            </a:r>
            <a:r>
              <a:rPr lang="en-US" i="1" u="sng" dirty="0" smtClean="0"/>
              <a:t>symbolically</a:t>
            </a:r>
            <a:r>
              <a:rPr lang="en-US" i="1" dirty="0" smtClean="0"/>
              <a:t> and determine the best approach. </a:t>
            </a:r>
          </a:p>
          <a:p>
            <a:pPr marL="1025525" lvl="3"/>
            <a:r>
              <a:rPr lang="en-US" sz="1600" i="1" dirty="0" smtClean="0"/>
              <a:t>The general algorithm is the same in each case, but which entries to use will vary.</a:t>
            </a:r>
            <a:endParaRPr lang="en-US" i="1" dirty="0" smtClean="0"/>
          </a:p>
          <a:p>
            <a:pPr marL="574675" lvl="1" indent="-280988">
              <a:buFont typeface="+mj-lt"/>
              <a:buAutoNum type="arabicPeriod"/>
            </a:pPr>
            <a:r>
              <a:rPr lang="en-US" dirty="0" smtClean="0"/>
              <a:t>At best there are still two possible solutions for each given rotation matrix (infinite if there is a </a:t>
            </a:r>
            <a:r>
              <a:rPr lang="en-US" dirty="0" err="1" smtClean="0"/>
              <a:t>gimble</a:t>
            </a:r>
            <a:r>
              <a:rPr lang="en-US" dirty="0" smtClean="0"/>
              <a:t> lock). </a:t>
            </a:r>
          </a:p>
          <a:p>
            <a:pPr marL="574675" lvl="1" indent="-280988">
              <a:buFont typeface="+mj-lt"/>
              <a:buAutoNum type="arabicPeriod"/>
            </a:pPr>
            <a:r>
              <a:rPr lang="en-US" dirty="0" smtClean="0"/>
              <a:t>Computing the angles rely heavily on using the ATan2 function</a:t>
            </a:r>
          </a:p>
          <a:p>
            <a:pPr marL="574675" lvl="1" indent="-280988">
              <a:buFont typeface="+mj-lt"/>
              <a:buAutoNum type="arabicPeriod"/>
            </a:pPr>
            <a:endParaRPr lang="en-US" dirty="0"/>
          </a:p>
          <a:p>
            <a:pPr marL="293687" lvl="1" indent="0">
              <a:buNone/>
            </a:pPr>
            <a:r>
              <a:rPr lang="en-US" dirty="0" smtClean="0"/>
              <a:t>This lecture is heavily inspired </a:t>
            </a:r>
            <a:r>
              <a:rPr lang="en-US" dirty="0"/>
              <a:t>from </a:t>
            </a:r>
            <a:r>
              <a:rPr lang="en-US" dirty="0">
                <a:hlinkClick r:id="rId2"/>
              </a:rPr>
              <a:t>“</a:t>
            </a:r>
            <a:r>
              <a:rPr lang="en-US" i="1" dirty="0">
                <a:hlinkClick r:id="rId2"/>
              </a:rPr>
              <a:t>Computing Euler angles from a rotation matrix</a:t>
            </a:r>
            <a:r>
              <a:rPr lang="en-US" dirty="0" smtClean="0">
                <a:hlinkClick r:id="rId2"/>
              </a:rPr>
              <a:t>” by G. G. </a:t>
            </a:r>
            <a:r>
              <a:rPr lang="en-US" dirty="0" err="1" smtClean="0">
                <a:hlinkClick r:id="rId2"/>
              </a:rPr>
              <a:t>Slabaugh</a:t>
            </a:r>
            <a:r>
              <a:rPr lang="en-US" dirty="0" smtClean="0"/>
              <a:t>. I recommend reading it!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397255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2A927-C669-46EB-947E-64BB8CE6050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998697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Convert Rotation Matrix to Euler Angles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2A927-C669-46EB-947E-64BB8CE6050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Problem: </a:t>
            </a:r>
            <a:r>
              <a:rPr lang="en-US" dirty="0"/>
              <a:t>You have an object positioned in space with a matrix </a:t>
            </a:r>
            <a:r>
              <a:rPr lang="en-US" b="1" dirty="0"/>
              <a:t>W</a:t>
            </a:r>
            <a:r>
              <a:rPr lang="en-US" dirty="0"/>
              <a:t> = </a:t>
            </a:r>
            <a:r>
              <a:rPr lang="en-US" b="1" dirty="0"/>
              <a:t>TRS</a:t>
            </a:r>
            <a:r>
              <a:rPr lang="en-US" dirty="0"/>
              <a:t> and you need to extract the Euler angles from </a:t>
            </a:r>
            <a:r>
              <a:rPr lang="en-US" b="1" dirty="0"/>
              <a:t>R</a:t>
            </a:r>
            <a:r>
              <a:rPr lang="en-US" dirty="0"/>
              <a:t> to position the rotation widgets for a GUI.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88658" y="1905000"/>
            <a:ext cx="8556905" cy="4257677"/>
            <a:chOff x="288658" y="1905000"/>
            <a:chExt cx="8556905" cy="4257677"/>
          </a:xfrm>
        </p:grpSpPr>
        <p:pic>
          <p:nvPicPr>
            <p:cNvPr id="1028" name="Picture 4" descr="http://area.autodesk.com/userdata/forum/m/maya_bone_orientation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905000"/>
              <a:ext cx="8464563" cy="4257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https://images.squarespace-cdn.com/content/v1/53e3e118e4b019d919160e6d/1524327141303-0LWNXXOE25JDJTTO4Z1K/ke17ZwdGBToddI8pDm48kFlhkaFw7_NsVaIEkNoRG7dZw-zPPgdn4jUwVcJE1ZvWQUxwkmyExglNqGp0IvTJZUJFbgE-7XRK3dMEBRBhUpwTr_Yw_zNhLg3hwgMT8-f8re47eppxLngrYgk82fJtK2r5TUIQqrVpjEBbHROuszM/neck_collision_570.gif"/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658" y="1905001"/>
              <a:ext cx="5369192" cy="4257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Elbow Connector 6"/>
            <p:cNvCxnSpPr/>
            <p:nvPr/>
          </p:nvCxnSpPr>
          <p:spPr>
            <a:xfrm>
              <a:off x="4311277" y="4343400"/>
              <a:ext cx="2156198" cy="1002506"/>
            </a:xfrm>
            <a:prstGeom prst="bentConnector3">
              <a:avLst/>
            </a:prstGeom>
            <a:ln w="57150">
              <a:solidFill>
                <a:srgbClr val="C0000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ounded Rectangle 9"/>
          <p:cNvSpPr/>
          <p:nvPr/>
        </p:nvSpPr>
        <p:spPr>
          <a:xfrm>
            <a:off x="5406961" y="5546206"/>
            <a:ext cx="2136839" cy="457200"/>
          </a:xfrm>
          <a:prstGeom prst="roundRect">
            <a:avLst/>
          </a:prstGeom>
          <a:solidFill>
            <a:srgbClr val="FFFF66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angles based on the rotation widget?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203032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Convert Rotation Matrix to Euler Angles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2A927-C669-46EB-947E-64BB8CE6050D}" type="slidenum">
              <a:rPr lang="en-US" smtClean="0"/>
              <a:pPr/>
              <a:t>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 smtClean="0"/>
                  <a:t>Problem: </a:t>
                </a:r>
                <a:r>
                  <a:rPr lang="en-US" dirty="0" smtClean="0"/>
                  <a:t>You have an object positioned in space with a matrix </a:t>
                </a:r>
                <a:r>
                  <a:rPr lang="en-US" b="1" dirty="0" smtClean="0"/>
                  <a:t>W</a:t>
                </a:r>
                <a:r>
                  <a:rPr lang="en-US" dirty="0" smtClean="0"/>
                  <a:t> = </a:t>
                </a:r>
                <a:r>
                  <a:rPr lang="en-US" b="1" dirty="0" smtClean="0"/>
                  <a:t>TRS</a:t>
                </a:r>
                <a:r>
                  <a:rPr lang="en-US" dirty="0"/>
                  <a:t> </a:t>
                </a:r>
                <a:r>
                  <a:rPr lang="en-US" dirty="0" smtClean="0"/>
                  <a:t>and you need to extract the Euler angles from </a:t>
                </a:r>
                <a:r>
                  <a:rPr lang="en-US" b="1" dirty="0" smtClean="0"/>
                  <a:t>R</a:t>
                </a:r>
                <a:r>
                  <a:rPr lang="en-US" dirty="0" smtClean="0"/>
                  <a:t> to position the rotation widgets for a GUI.</a:t>
                </a:r>
              </a:p>
              <a:p>
                <a:pPr marL="0" indent="0">
                  <a:buNone/>
                </a:pPr>
                <a:endParaRPr lang="en-US" sz="800" b="1" dirty="0"/>
              </a:p>
              <a:p>
                <a:pPr marL="0" indent="0">
                  <a:buNone/>
                </a:pPr>
                <a:r>
                  <a:rPr lang="en-US" b="1" dirty="0" smtClean="0"/>
                  <a:t>Assumptions: </a:t>
                </a:r>
                <a:r>
                  <a:rPr lang="en-US" dirty="0" smtClean="0"/>
                  <a:t>We </a:t>
                </a:r>
                <a:r>
                  <a:rPr lang="en-US" u="sng" dirty="0" smtClean="0"/>
                  <a:t>know the axis order explicitly</a:t>
                </a:r>
                <a:r>
                  <a:rPr lang="en-US" dirty="0" smtClean="0"/>
                  <a:t>. 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r>
                  <a:rPr lang="en-US" dirty="0" smtClean="0"/>
                  <a:t>For example: We ignore </a:t>
                </a:r>
                <a:r>
                  <a:rPr lang="en-US" b="1" dirty="0" smtClean="0"/>
                  <a:t>T</a:t>
                </a:r>
                <a:r>
                  <a:rPr lang="en-US" dirty="0" smtClean="0"/>
                  <a:t> and </a:t>
                </a:r>
                <a:r>
                  <a:rPr lang="en-US" b="1" dirty="0" smtClean="0"/>
                  <a:t>S</a:t>
                </a:r>
                <a:r>
                  <a:rPr lang="en-US" dirty="0" smtClean="0"/>
                  <a:t> and let’s say that </a:t>
                </a:r>
                <a14:m>
                  <m:oMath xmlns:m="http://schemas.openxmlformats.org/officeDocument/2006/math">
                    <m:r>
                      <a:rPr lang="en-US" sz="1800" b="1">
                        <a:latin typeface="Cambria Math"/>
                      </a:rPr>
                      <m:t>𝐑</m:t>
                    </m:r>
                    <m:r>
                      <a:rPr lang="en-US" sz="1800" b="1" i="1">
                        <a:latin typeface="Cambria Math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0.5</m:t>
                              </m:r>
                            </m:e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0.5</m:t>
                              </m:r>
                            </m:e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0.707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0.854</m:t>
                              </m:r>
                            </m:e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−0.146</m:t>
                              </m:r>
                            </m:e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−0.5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−0.146</m:t>
                              </m:r>
                            </m:e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0.854</m:t>
                              </m:r>
                            </m:e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−0.5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600" b="1" dirty="0" smtClean="0">
                  <a:latin typeface="Cambria Math"/>
                </a:endParaRPr>
              </a:p>
              <a:p>
                <a:pPr marL="0" indent="0">
                  <a:buNone/>
                </a:pPr>
                <a:r>
                  <a:rPr lang="en-US" dirty="0" smtClean="0"/>
                  <a:t>Assume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/>
                      </a:rPr>
                      <m:t>𝐑</m:t>
                    </m:r>
                    <m:r>
                      <a:rPr lang="en-US" b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𝐑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𝐑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𝐑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 smtClean="0"/>
                  <a:t>, what are the angles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>
                    <a:latin typeface="Cambria Math"/>
                  </a:rPr>
                  <a:t>,</a:t>
                </a:r>
                <a:r>
                  <a:rPr lang="en-US" b="1" dirty="0" smtClean="0">
                    <a:latin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b="0" i="1">
                            <a:latin typeface="Cambria Math"/>
                            <a:ea typeface="Cambria Math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 smtClean="0">
                    <a:latin typeface="Cambria Math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 smtClean="0">
                    <a:latin typeface="Cambria Math"/>
                  </a:rPr>
                  <a:t>?</a:t>
                </a:r>
              </a:p>
              <a:p>
                <a:pPr marL="0" indent="0">
                  <a:buNone/>
                </a:pPr>
                <a:r>
                  <a:rPr lang="en-US" dirty="0" smtClean="0"/>
                  <a:t>Since we know </a:t>
                </a:r>
                <a:r>
                  <a:rPr lang="en-US" b="1" dirty="0" smtClean="0"/>
                  <a:t>R:</a:t>
                </a: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>
                          <a:latin typeface="Cambria Math"/>
                        </a:rPr>
                        <m:t>𝐑</m:t>
                      </m:r>
                      <m:r>
                        <a:rPr lang="en-US" sz="1600" b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>
                              <a:latin typeface="Cambria Math"/>
                            </a:rPr>
                            <m:t>𝐑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>
                              <a:latin typeface="Cambria Math"/>
                            </a:rPr>
                            <m:t>𝐑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>
                              <a:latin typeface="Cambria Math"/>
                            </a:rPr>
                            <m:t>𝐑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𝑧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1600" b="1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r>
                                  <a:rPr lang="en-US" sz="1600" i="1">
                                    <a:latin typeface="Cambria Math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sin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sin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r>
                                  <a:rPr lang="en-US" sz="16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sin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sin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r>
                                  <a:rPr lang="en-US" sz="16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r>
                                  <a:rPr lang="en-US" sz="1600" i="1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sin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r>
                                  <a:rPr lang="en-US" sz="16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sin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r>
                                  <a:rPr lang="en-US" sz="16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16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r>
                                  <a:rPr lang="en-US" sz="1600" b="0" i="1" smtClean="0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sin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sin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/>
                                    <a:ea typeface="Cambria Math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/>
                                    <a:ea typeface="Cambria Math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sin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/>
                                    <a:ea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/>
                                    <a:ea typeface="Cambria Math"/>
                                  </a:rPr>
                                  <m:t>…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 smtClean="0"/>
                  <a:t>Any ideas?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1,3</m:t>
                        </m:r>
                      </m:sub>
                    </m:sSub>
                    <m:r>
                      <a:rPr lang="en-US" b="1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𝑦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dirty="0" smtClean="0"/>
                  <a:t> 	</a:t>
                </a:r>
                <a:r>
                  <a:rPr lang="en-US" dirty="0"/>
                  <a:t> </a:t>
                </a:r>
                <a:r>
                  <a:rPr lang="en-US" dirty="0" smtClean="0"/>
                  <a:t> therefore,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  <a:ea typeface="Cambria Math"/>
                              </a:rPr>
                              <m:t>sin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1,3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08" t="-579" r="-991" b="-3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/>
          <p:cNvSpPr/>
          <p:nvPr/>
        </p:nvSpPr>
        <p:spPr>
          <a:xfrm>
            <a:off x="5715000" y="2057400"/>
            <a:ext cx="2667000" cy="457200"/>
          </a:xfrm>
          <a:prstGeom prst="roundRect">
            <a:avLst/>
          </a:prstGeom>
          <a:solidFill>
            <a:srgbClr val="FFFF66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axis order is not known, the problem is not solvable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638800" y="5029200"/>
            <a:ext cx="762000" cy="24765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111307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Convert Rotation Matrix to Euler Angles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2A927-C669-46EB-947E-64BB8CE6050D}" type="slidenum">
              <a:rPr lang="en-US" smtClean="0"/>
              <a:pPr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We have that: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>
                          <a:latin typeface="Cambria Math"/>
                        </a:rPr>
                        <m:t>𝐑</m:t>
                      </m:r>
                      <m:r>
                        <a:rPr lang="en-US" sz="1600" b="1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>
                                    <a:latin typeface="Cambria Math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/>
                                  </a:rPr>
                                  <m:t>0.707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/>
                                  </a:rPr>
                                  <m:t>0.854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/>
                                  </a:rPr>
                                  <m:t>−0.146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/>
                                  </a:rPr>
                                  <m:t>−0.5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/>
                                  </a:rPr>
                                  <m:t>−0.146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/>
                                  </a:rPr>
                                  <m:t>0.854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/>
                                  </a:rPr>
                                  <m:t>−0.5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aln/>
                        </m:rPr>
                        <a:rPr lang="en-US" sz="16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1600" b="0" i="0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sin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sin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/>
                                    <a:ea typeface="Cambria Math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/>
                                    <a:ea typeface="Cambria Math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sin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/>
                                    <a:ea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/>
                                    <a:ea typeface="Cambria Math"/>
                                  </a:rPr>
                                  <m:t>…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  <a:ea typeface="Cambria Math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 smtClean="0"/>
              </a:p>
              <a:p>
                <a:pPr marL="0" indent="0">
                  <a:buNone/>
                </a:pPr>
                <a:endParaRPr lang="en-US" sz="1400" b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1,3</m:t>
                        </m:r>
                      </m:sub>
                    </m:sSub>
                    <m:r>
                      <a:rPr lang="en-US" b="0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>
                            <a:latin typeface="Cambria Math"/>
                          </a:rPr>
                          <m:t>𝑠𝑖𝑛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>
                                <a:latin typeface="Cambria Math"/>
                                <a:ea typeface="Cambria Math"/>
                              </a:rPr>
                              <m:t>𝑦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dirty="0"/>
                  <a:t> 	  </a:t>
                </a:r>
                <a:r>
                  <a:rPr lang="en-US" dirty="0" smtClean="0"/>
                  <a:t>therefore: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b="0" i="1">
                            <a:latin typeface="Cambria Math"/>
                            <a:ea typeface="Cambria Math"/>
                          </a:rPr>
                          <m:t>𝑦</m:t>
                        </m:r>
                      </m:sub>
                    </m:sSub>
                    <m:r>
                      <a:rPr lang="en-US" b="0" i="1">
                        <a:latin typeface="Cambria Math"/>
                        <a:ea typeface="Cambria Math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>
                                <a:latin typeface="Cambria Math"/>
                                <a:ea typeface="Cambria Math"/>
                              </a:rPr>
                              <m:t>sin</m:t>
                            </m:r>
                          </m:e>
                          <m:sup>
                            <m:r>
                              <a:rPr lang="en-US" b="0" i="1">
                                <a:latin typeface="Cambria Math"/>
                                <a:ea typeface="Cambria Math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>
                                    <a:latin typeface="Cambria Math"/>
                                  </a:rPr>
                                  <m:t>1,3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sin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r>
                          <a:rPr lang="en-US" b="0" i="1" smtClean="0">
                            <a:latin typeface="Cambria Math"/>
                          </a:rPr>
                          <m:t>(0.707)</m:t>
                        </m:r>
                      </m:e>
                    </m:func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Using calculator (make sure it’s set to radian!),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b="0" dirty="0" smtClean="0">
                    <a:ea typeface="Cambria Math"/>
                  </a:rPr>
                  <a:t>  (45 </a:t>
                </a:r>
                <a:r>
                  <a:rPr lang="en-US" b="0" dirty="0" err="1" smtClean="0">
                    <a:ea typeface="Cambria Math"/>
                  </a:rPr>
                  <a:t>deg</a:t>
                </a:r>
                <a:r>
                  <a:rPr lang="en-US" b="0" dirty="0" smtClean="0">
                    <a:ea typeface="Cambria Math"/>
                  </a:rPr>
                  <a:t>)</a:t>
                </a:r>
              </a:p>
              <a:p>
                <a:pPr marL="842962" lvl="3" indent="0">
                  <a:buNone/>
                </a:pPr>
                <a:r>
                  <a:rPr lang="en-US" sz="1800" dirty="0" smtClean="0"/>
                  <a:t>But is it?</a:t>
                </a:r>
              </a:p>
              <a:p>
                <a:pPr marL="273050" lvl="1" indent="0">
                  <a:buNone/>
                </a:pPr>
                <a:endParaRPr lang="en-US" b="1" dirty="0" smtClean="0"/>
              </a:p>
              <a:p>
                <a:pPr marL="273050" lvl="1" indent="0">
                  <a:buNone/>
                </a:pPr>
                <a:r>
                  <a:rPr lang="en-US" b="1" dirty="0" smtClean="0"/>
                  <a:t>Problem: </a:t>
                </a:r>
                <a:r>
                  <a:rPr lang="en-US" dirty="0" smtClean="0"/>
                  <a:t>There are an infinite number of angles for which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𝑦</m:t>
                            </m:r>
                          </m:sub>
                        </m:sSub>
                      </m:e>
                    </m:func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0.707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08" t="-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/>
          <p:cNvSpPr/>
          <p:nvPr/>
        </p:nvSpPr>
        <p:spPr>
          <a:xfrm>
            <a:off x="3429000" y="1600199"/>
            <a:ext cx="581022" cy="26670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433308" y="1561143"/>
            <a:ext cx="581022" cy="26670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171825" y="4543424"/>
            <a:ext cx="2812106" cy="1857376"/>
            <a:chOff x="3171825" y="4314824"/>
            <a:chExt cx="2812106" cy="1857376"/>
          </a:xfrm>
        </p:grpSpPr>
        <p:grpSp>
          <p:nvGrpSpPr>
            <p:cNvPr id="11" name="Group 10"/>
            <p:cNvGrpSpPr/>
            <p:nvPr/>
          </p:nvGrpSpPr>
          <p:grpSpPr>
            <a:xfrm>
              <a:off x="3171825" y="4314824"/>
              <a:ext cx="2812106" cy="1857376"/>
              <a:chOff x="3171825" y="4314824"/>
              <a:chExt cx="2812106" cy="1857376"/>
            </a:xfrm>
          </p:grpSpPr>
          <p:pic>
            <p:nvPicPr>
              <p:cNvPr id="4098" name="Picture 2" descr="http://www.s-cool.co.uk/assets/learn_its/alevel/maths/trigonometry/graphs-of-trigonometric-functions/2007-10-09_133331.gif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1825" y="4314824"/>
                <a:ext cx="2733675" cy="18573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" name="Straight Connector 6"/>
              <p:cNvCxnSpPr>
                <a:endCxn id="8" idx="1"/>
              </p:cNvCxnSpPr>
              <p:nvPr/>
            </p:nvCxnSpPr>
            <p:spPr>
              <a:xfrm>
                <a:off x="3406775" y="4727575"/>
                <a:ext cx="205105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5457825" y="4589075"/>
                <a:ext cx="5261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0.707</a:t>
                </a:r>
                <a:endParaRPr lang="en-US" sz="1200" dirty="0"/>
              </a:p>
            </p:txBody>
          </p:sp>
        </p:grpSp>
        <p:cxnSp>
          <p:nvCxnSpPr>
            <p:cNvPr id="13" name="Straight Connector 12"/>
            <p:cNvCxnSpPr/>
            <p:nvPr/>
          </p:nvCxnSpPr>
          <p:spPr>
            <a:xfrm>
              <a:off x="3502819" y="4724400"/>
              <a:ext cx="0" cy="519112"/>
            </a:xfrm>
            <a:prstGeom prst="line">
              <a:avLst/>
            </a:prstGeom>
            <a:ln w="1905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779047" y="4724400"/>
              <a:ext cx="0" cy="519112"/>
            </a:xfrm>
            <a:prstGeom prst="line">
              <a:avLst/>
            </a:prstGeom>
            <a:ln w="1905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600572" y="4727575"/>
              <a:ext cx="0" cy="519112"/>
            </a:xfrm>
            <a:prstGeom prst="line">
              <a:avLst/>
            </a:prstGeom>
            <a:ln w="1905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876800" y="4727575"/>
              <a:ext cx="0" cy="519112"/>
            </a:xfrm>
            <a:prstGeom prst="line">
              <a:avLst/>
            </a:prstGeom>
            <a:ln w="1905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9214259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Trigonometric Functions and </a:t>
            </a:r>
            <a:br>
              <a:rPr lang="en-US" dirty="0" smtClean="0"/>
            </a:br>
            <a:r>
              <a:rPr lang="en-US" dirty="0" smtClean="0"/>
              <a:t>Their inverses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2A927-C669-46EB-947E-64BB8CE6050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When dealing with angles in general, we usually limit the range of options to </a:t>
            </a:r>
            <a:r>
              <a:rPr lang="en-US" i="1" u="sng" dirty="0" smtClean="0"/>
              <a:t>one full circles</a:t>
            </a:r>
            <a:r>
              <a:rPr lang="en-US" dirty="0" smtClean="0"/>
              <a:t>. Typically this means </a:t>
            </a:r>
            <a:r>
              <a:rPr lang="en-US" u="sng" dirty="0" smtClean="0"/>
              <a:t>one</a:t>
            </a:r>
            <a:r>
              <a:rPr lang="en-US" dirty="0" smtClean="0"/>
              <a:t> of these ranges: [0, 2</a:t>
            </a:r>
            <a:r>
              <a:rPr lang="en-US" dirty="0" smtClean="0">
                <a:sym typeface="Symbol"/>
              </a:rPr>
              <a:t>]  or   [-, </a:t>
            </a:r>
            <a:r>
              <a:rPr lang="en-US" dirty="0">
                <a:sym typeface="Symbol"/>
              </a:rPr>
              <a:t></a:t>
            </a:r>
            <a:r>
              <a:rPr lang="en-US" dirty="0" smtClean="0">
                <a:sym typeface="Symbol"/>
              </a:rPr>
              <a:t>]</a:t>
            </a:r>
          </a:p>
          <a:p>
            <a:pPr marL="0" indent="0">
              <a:buNone/>
            </a:pPr>
            <a:endParaRPr lang="en-US" sz="800" dirty="0">
              <a:sym typeface="Symbol"/>
            </a:endParaRPr>
          </a:p>
          <a:p>
            <a:pPr marL="0" indent="0">
              <a:buNone/>
            </a:pPr>
            <a:r>
              <a:rPr lang="en-US" dirty="0" smtClean="0">
                <a:sym typeface="Symbol"/>
              </a:rPr>
              <a:t>We’ll be using </a:t>
            </a:r>
            <a:r>
              <a:rPr lang="en-US" dirty="0">
                <a:sym typeface="Symbol"/>
              </a:rPr>
              <a:t>[-, </a:t>
            </a:r>
            <a:r>
              <a:rPr lang="en-US" dirty="0" smtClean="0">
                <a:sym typeface="Symbol"/>
              </a:rPr>
              <a:t>] but everything we do here could be adapted to </a:t>
            </a:r>
            <a:r>
              <a:rPr lang="en-US" dirty="0"/>
              <a:t>[0, 2</a:t>
            </a:r>
            <a:r>
              <a:rPr lang="en-US" dirty="0">
                <a:sym typeface="Symbol"/>
              </a:rPr>
              <a:t>] 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b="1" dirty="0" smtClean="0"/>
              <a:t>Problem:  </a:t>
            </a:r>
            <a:r>
              <a:rPr lang="en-US" dirty="0" smtClean="0"/>
              <a:t>Even on the restricted range </a:t>
            </a:r>
            <a:r>
              <a:rPr lang="en-US" dirty="0">
                <a:sym typeface="Symbol"/>
              </a:rPr>
              <a:t>[-, </a:t>
            </a:r>
            <a:r>
              <a:rPr lang="en-US" dirty="0" smtClean="0">
                <a:sym typeface="Symbol"/>
              </a:rPr>
              <a:t>], inverting the sine function still offers </a:t>
            </a:r>
            <a:r>
              <a:rPr lang="en-US" i="1" u="sng" dirty="0" smtClean="0">
                <a:sym typeface="Symbol"/>
              </a:rPr>
              <a:t>two</a:t>
            </a:r>
            <a:r>
              <a:rPr lang="en-US" dirty="0" smtClean="0">
                <a:sym typeface="Symbol"/>
              </a:rPr>
              <a:t> possible angle for the same sine value…</a:t>
            </a:r>
            <a:endParaRPr lang="en-US" b="1" dirty="0" smtClean="0"/>
          </a:p>
        </p:txBody>
      </p:sp>
      <p:sp>
        <p:nvSpPr>
          <p:cNvPr id="7" name="Rounded Rectangle 6"/>
          <p:cNvSpPr/>
          <p:nvPr/>
        </p:nvSpPr>
        <p:spPr>
          <a:xfrm>
            <a:off x="5486400" y="3886200"/>
            <a:ext cx="2819400" cy="533400"/>
          </a:xfrm>
          <a:prstGeom prst="roundRect">
            <a:avLst/>
          </a:prstGeom>
          <a:solidFill>
            <a:srgbClr val="FFFF66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of course, the same is true for  Cosine, Tangent, etc.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810000" y="3429000"/>
            <a:ext cx="1085850" cy="1857375"/>
            <a:chOff x="3810000" y="3429000"/>
            <a:chExt cx="1085850" cy="1857375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0" y="3429000"/>
              <a:ext cx="1085850" cy="1857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5" name="Group 4"/>
            <p:cNvGrpSpPr/>
            <p:nvPr/>
          </p:nvGrpSpPr>
          <p:grpSpPr>
            <a:xfrm>
              <a:off x="3826819" y="3693317"/>
              <a:ext cx="1069031" cy="657226"/>
              <a:chOff x="3826819" y="3621726"/>
              <a:chExt cx="1069031" cy="657226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4267200" y="3759839"/>
                <a:ext cx="628650" cy="1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/>
              <p:cNvSpPr txBox="1"/>
              <p:nvPr/>
            </p:nvSpPr>
            <p:spPr>
              <a:xfrm>
                <a:off x="3826819" y="3621726"/>
                <a:ext cx="5261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0.707</a:t>
                </a:r>
                <a:endParaRPr lang="en-US" sz="1200" dirty="0"/>
              </a:p>
            </p:txBody>
          </p:sp>
          <p:cxnSp>
            <p:nvCxnSpPr>
              <p:cNvPr id="10" name="Straight Connector 9"/>
              <p:cNvCxnSpPr/>
              <p:nvPr/>
            </p:nvCxnSpPr>
            <p:spPr>
              <a:xfrm>
                <a:off x="4470397" y="3759840"/>
                <a:ext cx="0" cy="519112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4746625" y="3759840"/>
                <a:ext cx="0" cy="519112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19541371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 uiExpan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Trigonometric Functions and </a:t>
            </a:r>
            <a:br>
              <a:rPr lang="en-US" dirty="0"/>
            </a:br>
            <a:r>
              <a:rPr lang="en-US" dirty="0"/>
              <a:t>Their inverses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2A927-C669-46EB-947E-64BB8CE6050D}" type="slidenum">
              <a:rPr lang="en-US" smtClean="0"/>
              <a:pPr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Most implementation of </a:t>
                </a:r>
                <a:r>
                  <a:rPr lang="en-US" dirty="0" smtClean="0">
                    <a:hlinkClick r:id="rId2"/>
                  </a:rPr>
                  <a:t>inverse trig functions use a specific range</a:t>
                </a:r>
                <a:r>
                  <a:rPr lang="en-US" dirty="0" smtClean="0"/>
                  <a:t>:</a:t>
                </a:r>
              </a:p>
              <a:p>
                <a:pPr lvl="1"/>
                <a:r>
                  <a:rPr lang="en-US" dirty="0" smtClean="0"/>
                  <a:t>Inverse cosine range,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/>
                              </a:rPr>
                              <m:t>cos</m:t>
                            </m:r>
                          </m:e>
                          <m:sup>
                            <m:r>
                              <a:rPr lang="en-US" i="1" smtClean="0"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dirty="0" smtClean="0"/>
                  <a:t>: [0, </a:t>
                </a:r>
                <a:r>
                  <a:rPr lang="en-US" dirty="0" smtClean="0">
                    <a:sym typeface="Symbol"/>
                  </a:rPr>
                  <a:t></a:t>
                </a:r>
                <a:r>
                  <a:rPr lang="en-US" dirty="0" smtClean="0"/>
                  <a:t>]</a:t>
                </a:r>
              </a:p>
              <a:p>
                <a:pPr lvl="1"/>
                <a:r>
                  <a:rPr lang="en-US" dirty="0" smtClean="0"/>
                  <a:t>Inverse sine range,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/>
                              </a:rPr>
                              <m:t>sin</m:t>
                            </m:r>
                          </m:e>
                          <m:sup>
                            <m:r>
                              <a:rPr lang="en-US" i="1" smtClean="0"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dirty="0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r>
                          <a:rPr lang="en-US" b="0" i="1" dirty="0" smtClean="0">
                            <a:latin typeface="Cambria Math"/>
                          </a:rPr>
                          <m:t>,</m:t>
                        </m:r>
                        <m:f>
                          <m:fPr>
                            <m:type m:val="skw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 dirty="0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Inverse tangent,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/>
                              </a:rPr>
                              <m:t>tan</m:t>
                            </m:r>
                          </m:e>
                          <m:sup>
                            <m:r>
                              <a:rPr lang="en-US" i="1" smtClean="0"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 dirty="0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r>
                          <a:rPr lang="en-US" i="1" dirty="0">
                            <a:latin typeface="Cambria Math"/>
                          </a:rPr>
                          <m:t>,</m:t>
                        </m:r>
                        <m:f>
                          <m:fPr>
                            <m:type m:val="skw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 dirty="0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US" dirty="0" smtClean="0"/>
              </a:p>
              <a:p>
                <a:pPr marL="0" indent="-20638">
                  <a:buNone/>
                </a:pPr>
                <a:endParaRPr lang="en-US" dirty="0"/>
              </a:p>
              <a:p>
                <a:pPr marL="0" indent="-20638">
                  <a:buNone/>
                </a:pPr>
                <a:r>
                  <a:rPr lang="en-US" dirty="0" smtClean="0"/>
                  <a:t>Let’s see how much this helps</a:t>
                </a:r>
                <a:r>
                  <a:rPr lang="en-US" dirty="0"/>
                  <a:t> </a:t>
                </a:r>
                <a:r>
                  <a:rPr lang="en-US" dirty="0" smtClean="0"/>
                  <a:t>using different angles:</a:t>
                </a:r>
              </a:p>
              <a:p>
                <a:pPr marL="0" indent="-20638" algn="ctr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708" t="-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 descr="http://careerdart.com/uploads/images/27c1aee35f4d8be58d5c218f5ea52bf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524250"/>
            <a:ext cx="24765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0743535"/>
                  </p:ext>
                </p:extLst>
              </p:nvPr>
            </p:nvGraphicFramePr>
            <p:xfrm>
              <a:off x="3048000" y="3650488"/>
              <a:ext cx="3657600" cy="22240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919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Actual</a:t>
                          </a:r>
                          <a:r>
                            <a:rPr lang="en-US" sz="1400" baseline="0" dirty="0" smtClean="0"/>
                            <a:t> </a:t>
                          </a:r>
                        </a:p>
                        <a:p>
                          <a:pPr algn="ctr"/>
                          <a:r>
                            <a:rPr lang="en-US" sz="1400" baseline="0" dirty="0" smtClean="0"/>
                            <a:t>angle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i="0" smtClean="0">
                                        <a:latin typeface="Cambria Math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0" smtClean="0">
                                            <a:latin typeface="Cambria Math"/>
                                          </a:rPr>
                                          <m:t>sin</m:t>
                                        </m:r>
                                      </m:e>
                                      <m:sup>
                                        <m:r>
                                          <a:rPr lang="en-US" i="1" smtClean="0">
                                            <a:latin typeface="Cambria Math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 dirty="0">
                                        <a:latin typeface="Cambria Math"/>
                                        <a:ea typeface="Cambria Math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b="0" i="1" dirty="0" smtClean="0">
                                        <a:latin typeface="Cambria Math"/>
                                        <a:ea typeface="Cambria Math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0.707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 dirty="0">
                                        <a:latin typeface="Cambria Math"/>
                                        <a:ea typeface="Cambria Math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b="0" i="1" dirty="0" smtClean="0">
                                        <a:latin typeface="Cambria Math"/>
                                        <a:ea typeface="Cambria Math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dirty="0" smtClean="0">
                                        <a:latin typeface="Cambria Math"/>
                                      </a:rPr>
                                      <m:t>3</m:t>
                                    </m:r>
                                    <m:r>
                                      <a:rPr lang="en-US" i="1" dirty="0">
                                        <a:latin typeface="Cambria Math"/>
                                        <a:ea typeface="Cambria Math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b="0" i="1" dirty="0" smtClean="0">
                                        <a:latin typeface="Cambria Math"/>
                                        <a:ea typeface="Cambria Math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0.707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 dirty="0">
                                        <a:latin typeface="Cambria Math"/>
                                        <a:ea typeface="Cambria Math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b="0" i="1" dirty="0" smtClean="0">
                                        <a:latin typeface="Cambria Math"/>
                                        <a:ea typeface="Cambria Math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dirty="0" smtClean="0">
                                        <a:latin typeface="Cambria Math"/>
                                      </a:rPr>
                                      <m:t>3</m:t>
                                    </m:r>
                                    <m:r>
                                      <a:rPr lang="en-US" i="1" dirty="0">
                                        <a:latin typeface="Cambria Math"/>
                                        <a:ea typeface="Cambria Math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b="0" i="1" dirty="0" smtClean="0">
                                        <a:latin typeface="Cambria Math"/>
                                        <a:ea typeface="Cambria Math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-0.707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 dirty="0">
                                        <a:latin typeface="Cambria Math"/>
                                        <a:ea typeface="Cambria Math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b="0" i="1" dirty="0" smtClean="0">
                                        <a:latin typeface="Cambria Math"/>
                                        <a:ea typeface="Cambria Math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 dirty="0">
                                        <a:latin typeface="Cambria Math"/>
                                        <a:ea typeface="Cambria Math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b="0" i="1" dirty="0" smtClean="0">
                                        <a:latin typeface="Cambria Math"/>
                                        <a:ea typeface="Cambria Math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-0.707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 dirty="0">
                                        <a:latin typeface="Cambria Math"/>
                                        <a:ea typeface="Cambria Math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b="0" i="1" dirty="0" smtClean="0">
                                        <a:latin typeface="Cambria Math"/>
                                        <a:ea typeface="Cambria Math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0743535"/>
                  </p:ext>
                </p:extLst>
              </p:nvPr>
            </p:nvGraphicFramePr>
            <p:xfrm>
              <a:off x="3048000" y="3650488"/>
              <a:ext cx="3657600" cy="22240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Actual</a:t>
                          </a:r>
                          <a:r>
                            <a:rPr lang="en-US" sz="1400" baseline="0" dirty="0" smtClean="0"/>
                            <a:t> </a:t>
                          </a:r>
                        </a:p>
                        <a:p>
                          <a:pPr algn="ctr"/>
                          <a:r>
                            <a:rPr lang="en-US" sz="1400" baseline="0" dirty="0" smtClean="0"/>
                            <a:t>angle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1000" t="-8235" r="-102500" b="-49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1000" t="-8235" r="-2500" b="-49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039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0" t="-137313" r="-202500" b="-5313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0.707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1000" t="-137313" r="-2500" b="-5313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89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0" t="-214865" r="-202500" b="-3810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0.707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1000" t="-214865" r="-2500" b="-3810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489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0" t="-314865" r="-202500" b="-2810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-0.707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1000" t="-314865" r="-2500" b="-2810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039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0" t="-465152" r="-202500" b="-2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-0.707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1000" t="-465152" r="-2500" b="-2151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&quot;No&quot; Symbol 7"/>
          <p:cNvSpPr/>
          <p:nvPr/>
        </p:nvSpPr>
        <p:spPr>
          <a:xfrm>
            <a:off x="6362696" y="4633912"/>
            <a:ext cx="304800" cy="304800"/>
          </a:xfrm>
          <a:prstGeom prst="noSmoking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&quot;No&quot; Symbol 9"/>
          <p:cNvSpPr/>
          <p:nvPr/>
        </p:nvSpPr>
        <p:spPr>
          <a:xfrm>
            <a:off x="6362696" y="5105400"/>
            <a:ext cx="304800" cy="304800"/>
          </a:xfrm>
          <a:prstGeom prst="noSmoking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/>
              <p:cNvSpPr/>
              <p:nvPr/>
            </p:nvSpPr>
            <p:spPr>
              <a:xfrm>
                <a:off x="6812280" y="4539616"/>
                <a:ext cx="2133600" cy="962024"/>
              </a:xfrm>
              <a:prstGeom prst="roundRect">
                <a:avLst/>
              </a:prstGeom>
              <a:solidFill>
                <a:srgbClr val="FFFF66"/>
              </a:soli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only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sin</m:t>
                            </m:r>
                          </m:e>
                          <m:sup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sz="1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clearly don’t have enough information to correctly identify the initial angle</a:t>
                </a:r>
                <a:endPara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ounded 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280" y="4539616"/>
                <a:ext cx="2133600" cy="962024"/>
              </a:xfrm>
              <a:prstGeom prst="roundRect">
                <a:avLst/>
              </a:prstGeom>
              <a:blipFill>
                <a:blip r:embed="rId6"/>
                <a:stretch>
                  <a:fillRect r="-282" b="-4321"/>
                </a:stretch>
              </a:blipFill>
              <a:ln w="254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11"/>
          <p:cNvSpPr/>
          <p:nvPr/>
        </p:nvSpPr>
        <p:spPr>
          <a:xfrm>
            <a:off x="4986337" y="1676400"/>
            <a:ext cx="4310063" cy="68580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dirty="0" smtClean="0">
                <a:solidFill>
                  <a:schemeClr val="tx1"/>
                </a:solidFill>
              </a:rPr>
              <a:t>Sidebar: </a:t>
            </a:r>
          </a:p>
          <a:p>
            <a:pPr indent="-357188"/>
            <a:r>
              <a:rPr lang="en-US" sz="1200" dirty="0" smtClean="0">
                <a:solidFill>
                  <a:schemeClr val="tx1"/>
                </a:solidFill>
                <a:ea typeface="Cambria Math"/>
              </a:rPr>
              <a:t>Inverse trigonometric functions are also called </a:t>
            </a:r>
            <a:r>
              <a:rPr lang="en-US" sz="1200" i="1" dirty="0" smtClean="0">
                <a:solidFill>
                  <a:schemeClr val="tx1"/>
                </a:solidFill>
                <a:ea typeface="Cambria Math"/>
              </a:rPr>
              <a:t>arcsine</a:t>
            </a:r>
            <a:r>
              <a:rPr lang="en-US" sz="1200" dirty="0" smtClean="0">
                <a:solidFill>
                  <a:schemeClr val="tx1"/>
                </a:solidFill>
                <a:ea typeface="Cambria Math"/>
              </a:rPr>
              <a:t>, </a:t>
            </a:r>
            <a:r>
              <a:rPr lang="en-US" sz="1200" i="1" dirty="0" smtClean="0">
                <a:solidFill>
                  <a:schemeClr val="tx1"/>
                </a:solidFill>
                <a:ea typeface="Cambria Math"/>
              </a:rPr>
              <a:t>arccosine</a:t>
            </a:r>
            <a:r>
              <a:rPr lang="en-US" sz="1200" dirty="0" smtClean="0">
                <a:solidFill>
                  <a:schemeClr val="tx1"/>
                </a:solidFill>
                <a:ea typeface="Cambria Math"/>
              </a:rPr>
              <a:t>, </a:t>
            </a:r>
            <a:r>
              <a:rPr lang="en-US" sz="1200" i="1" dirty="0" smtClean="0">
                <a:solidFill>
                  <a:schemeClr val="tx1"/>
                </a:solidFill>
                <a:ea typeface="Cambria Math"/>
              </a:rPr>
              <a:t>arctangent </a:t>
            </a:r>
            <a:r>
              <a:rPr lang="en-US" sz="1200" dirty="0" smtClean="0">
                <a:solidFill>
                  <a:schemeClr val="tx1"/>
                </a:solidFill>
                <a:ea typeface="Cambria Math"/>
              </a:rPr>
              <a:t> etc.  Giving us the alternate notation </a:t>
            </a:r>
            <a:r>
              <a:rPr lang="en-US" sz="1200" i="1" dirty="0" err="1" smtClean="0">
                <a:solidFill>
                  <a:schemeClr val="tx1"/>
                </a:solidFill>
                <a:ea typeface="Cambria Math"/>
              </a:rPr>
              <a:t>acos</a:t>
            </a:r>
            <a:r>
              <a:rPr lang="en-US" sz="1200" dirty="0" smtClean="0">
                <a:solidFill>
                  <a:schemeClr val="tx1"/>
                </a:solidFill>
                <a:ea typeface="Cambria Math"/>
              </a:rPr>
              <a:t>, </a:t>
            </a:r>
            <a:r>
              <a:rPr lang="en-US" sz="1200" i="1" dirty="0" err="1" smtClean="0">
                <a:solidFill>
                  <a:schemeClr val="tx1"/>
                </a:solidFill>
                <a:ea typeface="Cambria Math"/>
              </a:rPr>
              <a:t>asin</a:t>
            </a:r>
            <a:r>
              <a:rPr lang="en-US" sz="1200" dirty="0" smtClean="0">
                <a:solidFill>
                  <a:schemeClr val="tx1"/>
                </a:solidFill>
                <a:ea typeface="Cambria Math"/>
              </a:rPr>
              <a:t>,  etc.</a:t>
            </a:r>
            <a:endParaRPr lang="en-US" sz="1200" dirty="0">
              <a:solidFill>
                <a:schemeClr val="tx1"/>
              </a:solidFill>
              <a:ea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1666002920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8" grpId="0" animBg="1"/>
      <p:bldP spid="10" grpId="0" animBg="1"/>
      <p:bldP spid="11" grpId="0" uiExpand="1" build="p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Trigonometric Functions and </a:t>
            </a:r>
            <a:br>
              <a:rPr lang="en-US" dirty="0"/>
            </a:br>
            <a:r>
              <a:rPr lang="en-US" dirty="0"/>
              <a:t>Their inverses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2A927-C669-46EB-947E-64BB8CE6050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if we considered sine </a:t>
            </a:r>
            <a:r>
              <a:rPr lang="en-US" i="1" dirty="0" smtClean="0"/>
              <a:t>and</a:t>
            </a:r>
            <a:r>
              <a:rPr lang="en-US" dirty="0" smtClean="0"/>
              <a:t> cosine jointly?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In general: seeing both values of sine </a:t>
            </a:r>
            <a:r>
              <a:rPr lang="en-US" i="1" dirty="0" smtClean="0"/>
              <a:t>and</a:t>
            </a:r>
            <a:r>
              <a:rPr lang="en-US" dirty="0" smtClean="0"/>
              <a:t> cosine (specifically, their +/- signs) allows us to determine </a:t>
            </a:r>
            <a:r>
              <a:rPr lang="en-US" i="1" u="sng" dirty="0" smtClean="0"/>
              <a:t>the proper quadrant</a:t>
            </a:r>
            <a:r>
              <a:rPr lang="en-US" dirty="0" smtClean="0"/>
              <a:t> of the angle and therefore correctly adjust the answer we get from inverse trigs.</a:t>
            </a:r>
          </a:p>
          <a:p>
            <a:pPr marL="293688" lvl="1" indent="0">
              <a:buNone/>
            </a:pPr>
            <a:r>
              <a:rPr lang="en-US" i="1" dirty="0" smtClean="0"/>
              <a:t>It’s a bit fiddly though… Fortunately, somebody did the work for us…</a:t>
            </a:r>
            <a:endParaRPr lang="en-US" i="1" dirty="0"/>
          </a:p>
        </p:txBody>
      </p:sp>
      <p:pic>
        <p:nvPicPr>
          <p:cNvPr id="5" name="Picture 2" descr="http://careerdart.com/uploads/images/27c1aee35f4d8be58d5c218f5ea52bf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52600"/>
            <a:ext cx="24765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1409322"/>
                  </p:ext>
                </p:extLst>
              </p:nvPr>
            </p:nvGraphicFramePr>
            <p:xfrm>
              <a:off x="3048000" y="1878838"/>
              <a:ext cx="5943600" cy="22240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06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6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906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3622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919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Actual</a:t>
                          </a:r>
                          <a:r>
                            <a:rPr lang="en-US" sz="1400" baseline="0" dirty="0" smtClean="0"/>
                            <a:t> </a:t>
                          </a:r>
                        </a:p>
                        <a:p>
                          <a:pPr algn="ctr"/>
                          <a:r>
                            <a:rPr lang="en-US" sz="1400" baseline="0" dirty="0" smtClean="0"/>
                            <a:t>angle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i="0" smtClean="0">
                                        <a:latin typeface="Cambria Math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i="0" smtClean="0">
                                        <a:latin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0" smtClean="0">
                                            <a:latin typeface="Cambria Math"/>
                                          </a:rPr>
                                          <m:t>sin</m:t>
                                        </m:r>
                                      </m:e>
                                      <m:sup>
                                        <m:r>
                                          <a:rPr lang="en-US" i="1" smtClean="0">
                                            <a:latin typeface="Cambria Math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Adjusted</a:t>
                          </a:r>
                          <a:r>
                            <a:rPr lang="en-US" sz="1400" baseline="0" dirty="0" smtClean="0"/>
                            <a:t> angle</a:t>
                          </a:r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 dirty="0">
                                        <a:latin typeface="Cambria Math"/>
                                        <a:ea typeface="Cambria Math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b="0" i="1" dirty="0" smtClean="0">
                                        <a:latin typeface="Cambria Math"/>
                                        <a:ea typeface="Cambria Math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0.707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 dirty="0">
                                        <a:latin typeface="Cambria Math"/>
                                        <a:ea typeface="Cambria Math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b="0" i="1" dirty="0" smtClean="0">
                                        <a:latin typeface="Cambria Math"/>
                                        <a:ea typeface="Cambria Math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 dirty="0" smtClean="0">
                                        <a:latin typeface="Cambria Math"/>
                                        <a:ea typeface="Cambria Math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b="0" i="1" dirty="0" smtClean="0">
                                        <a:latin typeface="Cambria Math"/>
                                        <a:ea typeface="Cambria Math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dirty="0" smtClean="0">
                                        <a:latin typeface="Cambria Math"/>
                                      </a:rPr>
                                      <m:t>3</m:t>
                                    </m:r>
                                    <m:r>
                                      <a:rPr lang="en-US" i="1" dirty="0">
                                        <a:latin typeface="Cambria Math"/>
                                        <a:ea typeface="Cambria Math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b="0" i="1" dirty="0" smtClean="0">
                                        <a:latin typeface="Cambria Math"/>
                                        <a:ea typeface="Cambria Math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0.707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 dirty="0">
                                        <a:latin typeface="Cambria Math"/>
                                        <a:ea typeface="Cambria Math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b="0" i="1" dirty="0" smtClean="0">
                                        <a:latin typeface="Cambria Math"/>
                                        <a:ea typeface="Cambria Math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/>
                                    <a:ea typeface="Cambria Math"/>
                                  </a:rPr>
                                  <m:t>𝜋</m:t>
                                </m:r>
                                <m:r>
                                  <a:rPr lang="en-US" b="0" i="1" dirty="0" smtClean="0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 dirty="0">
                                        <a:latin typeface="Cambria Math"/>
                                        <a:ea typeface="Cambria Math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b="0" i="1" dirty="0" smtClean="0">
                                        <a:latin typeface="Cambria Math"/>
                                        <a:ea typeface="Cambria Math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b="0" i="1" dirty="0" smtClean="0">
                                    <a:latin typeface="Cambria Math"/>
                                    <a:ea typeface="Cambria Math"/>
                                  </a:rPr>
                                  <m:t>= 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dirty="0" smtClean="0">
                                        <a:latin typeface="Cambria Math"/>
                                      </a:rPr>
                                      <m:t>3</m:t>
                                    </m:r>
                                    <m:r>
                                      <a:rPr lang="en-US" i="1" dirty="0">
                                        <a:latin typeface="Cambria Math"/>
                                        <a:ea typeface="Cambria Math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b="0" i="1" dirty="0" smtClean="0">
                                        <a:latin typeface="Cambria Math"/>
                                        <a:ea typeface="Cambria Math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dirty="0" smtClean="0">
                                        <a:latin typeface="Cambria Math"/>
                                      </a:rPr>
                                      <m:t>3</m:t>
                                    </m:r>
                                    <m:r>
                                      <a:rPr lang="en-US" i="1" dirty="0">
                                        <a:latin typeface="Cambria Math"/>
                                        <a:ea typeface="Cambria Math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b="0" i="1" dirty="0" smtClean="0">
                                        <a:latin typeface="Cambria Math"/>
                                        <a:ea typeface="Cambria Math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-0.707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 dirty="0">
                                        <a:latin typeface="Cambria Math"/>
                                        <a:ea typeface="Cambria Math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b="0" i="1" dirty="0" smtClean="0">
                                        <a:latin typeface="Cambria Math"/>
                                        <a:ea typeface="Cambria Math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r>
                                  <a:rPr lang="en-US" i="1" dirty="0" smtClean="0">
                                    <a:latin typeface="Cambria Math"/>
                                    <a:ea typeface="Cambria Math"/>
                                  </a:rPr>
                                  <m:t>𝜋</m:t>
                                </m:r>
                                <m:r>
                                  <a:rPr lang="en-US" b="0" i="1" dirty="0" smtClean="0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dirty="0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i="1" dirty="0">
                                        <a:latin typeface="Cambria Math"/>
                                        <a:ea typeface="Cambria Math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b="0" i="1" dirty="0" smtClean="0">
                                        <a:latin typeface="Cambria Math"/>
                                        <a:ea typeface="Cambria Math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b="0" i="1" dirty="0" smtClean="0">
                                    <a:latin typeface="Cambria Math"/>
                                    <a:ea typeface="Cambria Math"/>
                                  </a:rPr>
                                  <m:t>= 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dirty="0" smtClean="0">
                                        <a:latin typeface="Cambria Math"/>
                                      </a:rPr>
                                      <m:t>−3</m:t>
                                    </m:r>
                                    <m:r>
                                      <a:rPr lang="en-US" i="1" dirty="0">
                                        <a:latin typeface="Cambria Math"/>
                                        <a:ea typeface="Cambria Math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b="0" i="1" dirty="0" smtClean="0">
                                        <a:latin typeface="Cambria Math"/>
                                        <a:ea typeface="Cambria Math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 dirty="0">
                                        <a:latin typeface="Cambria Math"/>
                                        <a:ea typeface="Cambria Math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b="0" i="1" dirty="0" smtClean="0">
                                        <a:latin typeface="Cambria Math"/>
                                        <a:ea typeface="Cambria Math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-0.707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 dirty="0">
                                        <a:latin typeface="Cambria Math"/>
                                        <a:ea typeface="Cambria Math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b="0" i="1" dirty="0" smtClean="0">
                                        <a:latin typeface="Cambria Math"/>
                                        <a:ea typeface="Cambria Math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 dirty="0">
                                        <a:latin typeface="Cambria Math"/>
                                        <a:ea typeface="Cambria Math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b="0" i="1" dirty="0" smtClean="0">
                                        <a:latin typeface="Cambria Math"/>
                                        <a:ea typeface="Cambria Math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1409322"/>
                  </p:ext>
                </p:extLst>
              </p:nvPr>
            </p:nvGraphicFramePr>
            <p:xfrm>
              <a:off x="3048000" y="1878838"/>
              <a:ext cx="5943600" cy="22240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06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6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906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3622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Actual</a:t>
                          </a:r>
                          <a:r>
                            <a:rPr lang="en-US" sz="1400" baseline="0" dirty="0" smtClean="0"/>
                            <a:t> </a:t>
                          </a:r>
                        </a:p>
                        <a:p>
                          <a:pPr algn="ctr"/>
                          <a:r>
                            <a:rPr lang="en-US" sz="1400" baseline="0" dirty="0" smtClean="0"/>
                            <a:t>angle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0438" t="-9412" r="-496350" b="-49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1600" t="-9412" r="-444000" b="-49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1963" t="-9412" r="-240491" b="-49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Adjusted</a:t>
                          </a:r>
                          <a:r>
                            <a:rPr lang="en-US" sz="1400" baseline="0" dirty="0" smtClean="0"/>
                            <a:t> angle</a:t>
                          </a:r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039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27" t="-138806" r="-501227" b="-5313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0.707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1963" t="-138806" r="-240491" b="-5313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2455" t="-138806" r="-1292" b="-5313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89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27" t="-216216" r="-501227" b="-3810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0.707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1963" t="-216216" r="-240491" b="-3810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2455" t="-216216" r="-1292" b="-3810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489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27" t="-316216" r="-501227" b="-2810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-0.707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1963" t="-316216" r="-240491" b="-2810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2455" t="-316216" r="-1292" b="-2810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039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27" t="-466667" r="-501227" b="-2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-0.707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1963" t="-466667" r="-240491" b="-2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2455" t="-466667" r="-1292" b="-2151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44961137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Inverse Tangent and ATan2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2A927-C669-46EB-947E-64BB8CE6050D}" type="slidenum">
              <a:rPr lang="en-US" smtClean="0"/>
              <a:pPr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As you know: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atin typeface="Cambria Math"/>
                          </a:rPr>
                          <m:t>tan</m:t>
                        </m:r>
                      </m:fName>
                      <m:e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func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dirty="0" smtClean="0"/>
                  <a:t>, so could we use the inverse tangent to unambiguously identify the original angle?</a:t>
                </a:r>
              </a:p>
              <a:p>
                <a:pPr lvl="1"/>
                <a:r>
                  <a:rPr lang="en-US" dirty="0" smtClean="0"/>
                  <a:t>Sadly, no: the inverse </a:t>
                </a:r>
                <a:r>
                  <a:rPr lang="en-US" dirty="0"/>
                  <a:t>tangent,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tan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dirty="0" smtClean="0"/>
                  <a:t>, has the range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 dirty="0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r>
                          <a:rPr lang="en-US" i="1" dirty="0">
                            <a:latin typeface="Cambria Math"/>
                          </a:rPr>
                          <m:t>,</m:t>
                        </m:r>
                        <m:f>
                          <m:fPr>
                            <m:type m:val="skw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 dirty="0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marL="273050" lvl="1" indent="0">
                  <a:buNone/>
                </a:pPr>
                <a:endParaRPr lang="en-US" dirty="0" smtClean="0"/>
              </a:p>
              <a:p>
                <a:pPr marL="0" indent="-20638">
                  <a:buNone/>
                </a:pPr>
                <a:r>
                  <a:rPr lang="en-US" dirty="0" smtClean="0"/>
                  <a:t>But what if we defined the inverse tangent in terms of </a:t>
                </a:r>
                <a:r>
                  <a:rPr lang="en-US" i="1" dirty="0" smtClean="0"/>
                  <a:t>both</a:t>
                </a:r>
                <a:r>
                  <a:rPr lang="en-US" dirty="0" smtClean="0"/>
                  <a:t> the sine and cosine?</a:t>
                </a:r>
              </a:p>
              <a:p>
                <a:pPr marL="0" indent="-20638">
                  <a:buNone/>
                </a:pPr>
                <a:r>
                  <a:rPr lang="en-US" dirty="0" smtClean="0"/>
                  <a:t>That’s what ATan2 is for…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08" t="-8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http://careerdart.com/uploads/images/27c1aee35f4d8be58d5c218f5ea52bf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412238"/>
            <a:ext cx="24765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5776"/>
                  </p:ext>
                </p:extLst>
              </p:nvPr>
            </p:nvGraphicFramePr>
            <p:xfrm>
              <a:off x="3352800" y="2538476"/>
              <a:ext cx="3657600" cy="21978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919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Actual</a:t>
                          </a:r>
                          <a:r>
                            <a:rPr lang="en-US" sz="1400" baseline="0" dirty="0" smtClean="0"/>
                            <a:t> </a:t>
                          </a:r>
                          <a:r>
                            <a:rPr lang="en-US" sz="1400" i="1" dirty="0" smtClean="0">
                              <a:sym typeface="Symbol"/>
                            </a:rPr>
                            <a:t></a:t>
                          </a:r>
                          <a:endParaRPr lang="en-US" sz="14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i="0" smtClean="0">
                                        <a:latin typeface="Cambria Math"/>
                                      </a:rPr>
                                      <m:t>tan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0" smtClean="0">
                                            <a:latin typeface="Cambria Math"/>
                                          </a:rPr>
                                          <m:t>tan</m:t>
                                        </m:r>
                                      </m:e>
                                      <m:sup>
                                        <m:r>
                                          <a:rPr lang="en-US" i="1" smtClean="0">
                                            <a:latin typeface="Cambria Math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 dirty="0">
                                        <a:latin typeface="Cambria Math"/>
                                        <a:ea typeface="Cambria Math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b="0" i="1" dirty="0" smtClean="0">
                                        <a:latin typeface="Cambria Math"/>
                                        <a:ea typeface="Cambria Math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 dirty="0">
                                        <a:latin typeface="Cambria Math"/>
                                        <a:ea typeface="Cambria Math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b="0" i="1" dirty="0" smtClean="0">
                                        <a:latin typeface="Cambria Math"/>
                                        <a:ea typeface="Cambria Math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dirty="0" smtClean="0">
                                        <a:latin typeface="Cambria Math"/>
                                      </a:rPr>
                                      <m:t>3</m:t>
                                    </m:r>
                                    <m:r>
                                      <a:rPr lang="en-US" i="1" dirty="0">
                                        <a:latin typeface="Cambria Math"/>
                                        <a:ea typeface="Cambria Math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b="0" i="1" dirty="0" smtClean="0">
                                        <a:latin typeface="Cambria Math"/>
                                        <a:ea typeface="Cambria Math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 dirty="0">
                                        <a:latin typeface="Cambria Math"/>
                                        <a:ea typeface="Cambria Math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b="0" i="1" dirty="0" smtClean="0">
                                        <a:latin typeface="Cambria Math"/>
                                        <a:ea typeface="Cambria Math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dirty="0" smtClean="0">
                                        <a:latin typeface="Cambria Math"/>
                                      </a:rPr>
                                      <m:t>3</m:t>
                                    </m:r>
                                    <m:r>
                                      <a:rPr lang="en-US" i="1" dirty="0">
                                        <a:latin typeface="Cambria Math"/>
                                        <a:ea typeface="Cambria Math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b="0" i="1" dirty="0" smtClean="0">
                                        <a:latin typeface="Cambria Math"/>
                                        <a:ea typeface="Cambria Math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 dirty="0">
                                        <a:latin typeface="Cambria Math"/>
                                        <a:ea typeface="Cambria Math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b="0" i="1" dirty="0" smtClean="0">
                                        <a:latin typeface="Cambria Math"/>
                                        <a:ea typeface="Cambria Math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 dirty="0">
                                        <a:latin typeface="Cambria Math"/>
                                        <a:ea typeface="Cambria Math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b="0" i="1" dirty="0" smtClean="0">
                                        <a:latin typeface="Cambria Math"/>
                                        <a:ea typeface="Cambria Math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 dirty="0">
                                        <a:latin typeface="Cambria Math"/>
                                        <a:ea typeface="Cambria Math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b="0" i="1" dirty="0" smtClean="0">
                                        <a:latin typeface="Cambria Math"/>
                                        <a:ea typeface="Cambria Math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5776"/>
                  </p:ext>
                </p:extLst>
              </p:nvPr>
            </p:nvGraphicFramePr>
            <p:xfrm>
              <a:off x="3352800" y="2538476"/>
              <a:ext cx="3657600" cy="21978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919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Actual</a:t>
                          </a:r>
                          <a:r>
                            <a:rPr lang="en-US" sz="1400" baseline="0" dirty="0" smtClean="0"/>
                            <a:t> </a:t>
                          </a:r>
                          <a:r>
                            <a:rPr lang="en-US" sz="1400" i="1" dirty="0" smtClean="0">
                              <a:sym typeface="Symbol"/>
                            </a:rPr>
                            <a:t></a:t>
                          </a:r>
                          <a:endParaRPr lang="en-US" sz="14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000" t="-14815" r="-102500" b="-5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1000" t="-14815" r="-2500" b="-52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039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" t="-140909" r="-202500" b="-54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1000" t="-140909" r="-2500" b="-54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89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" t="-214865" r="-202500" b="-3824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1000" t="-214865" r="-2500" b="-3824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489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" t="-314865" r="-202500" b="-2824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1000" t="-314865" r="-2500" b="-2824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039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" t="-465152" r="-202500" b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1000" t="-465152" r="-2500" b="-2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&quot;No&quot; Symbol 6"/>
          <p:cNvSpPr/>
          <p:nvPr/>
        </p:nvSpPr>
        <p:spPr>
          <a:xfrm>
            <a:off x="6629400" y="3498088"/>
            <a:ext cx="304800" cy="304800"/>
          </a:xfrm>
          <a:prstGeom prst="noSmoking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&quot;No&quot; Symbol 7"/>
          <p:cNvSpPr/>
          <p:nvPr/>
        </p:nvSpPr>
        <p:spPr>
          <a:xfrm>
            <a:off x="6629400" y="3962400"/>
            <a:ext cx="304800" cy="304800"/>
          </a:xfrm>
          <a:prstGeom prst="noSmoking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315200" y="3419476"/>
            <a:ext cx="1676400" cy="819150"/>
          </a:xfrm>
          <a:prstGeom prst="roundRect">
            <a:avLst/>
          </a:prstGeom>
          <a:solidFill>
            <a:srgbClr val="FFFF66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Again,  we are losing the quadrant information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288071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 animBg="1"/>
      <p:bldP spid="8" grpId="0" animBg="1"/>
      <p:bldP spid="9" grpId="0" uiExpan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Tangent and ATan2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2A927-C669-46EB-947E-64BB8CE6050D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>
                    <a:hlinkClick r:id="rId2"/>
                  </a:rPr>
                  <a:t>ATan2</a:t>
                </a:r>
                <a:r>
                  <a:rPr lang="en-US" dirty="0" smtClean="0"/>
                  <a:t> was specifically created by computer scientists to expand on the inverse tangent: it correctly returns the angle based on the quadrant information.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tan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fName>
                      <m:e/>
                    </m:func>
                  </m:oMath>
                </a14:m>
                <a:r>
                  <a:rPr lang="en-US" dirty="0"/>
                  <a:t> has the range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 dirty="0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r>
                          <a:rPr lang="en-US" i="1" dirty="0">
                            <a:latin typeface="Cambria Math"/>
                          </a:rPr>
                          <m:t>,</m:t>
                        </m:r>
                        <m:f>
                          <m:fPr>
                            <m:type m:val="skw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 dirty="0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	</a:t>
                </a:r>
                <a:r>
                  <a:rPr lang="en-US" i="1" dirty="0" smtClean="0"/>
                  <a:t>Half circle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ATan</m:t>
                        </m:r>
                        <m:r>
                          <a:rPr lang="en-US">
                            <a:latin typeface="Cambria Math"/>
                          </a:rPr>
                          <m:t>2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𝑦</m:t>
                            </m:r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 smtClean="0"/>
                  <a:t> has the range </a:t>
                </a:r>
                <a:r>
                  <a:rPr lang="en-US" dirty="0">
                    <a:sym typeface="Symbol"/>
                  </a:rPr>
                  <a:t>[-, </a:t>
                </a:r>
                <a:r>
                  <a:rPr lang="en-US" dirty="0" smtClean="0">
                    <a:sym typeface="Symbol"/>
                  </a:rPr>
                  <a:t>]		</a:t>
                </a:r>
                <a:r>
                  <a:rPr lang="en-US" i="1" dirty="0" smtClean="0">
                    <a:sym typeface="Symbol"/>
                  </a:rPr>
                  <a:t>Full circle</a:t>
                </a: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/>
                            </a:rPr>
                            <m:t>AT</m:t>
                          </m:r>
                          <m:r>
                            <m:rPr>
                              <m:sty m:val="p"/>
                            </m:rPr>
                            <a:rPr lang="en-US" sz="1800" i="0" smtClean="0">
                              <a:latin typeface="Cambria Math"/>
                            </a:rPr>
                            <m:t>an</m:t>
                          </m:r>
                          <m:r>
                            <a:rPr lang="en-US" sz="1800" b="0" i="0" smtClean="0">
                              <a:latin typeface="Cambria Math"/>
                            </a:rPr>
                            <m:t>2</m:t>
                          </m:r>
                        </m:fName>
                        <m:e>
                          <m:d>
                            <m:d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t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/>
                                          </a:rPr>
                                          <m:t>an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800" b="0" i="1" smtClean="0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800" b="0" i="1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type m:val="skw"/>
                                            <m:ctrlP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800" b="0" i="1" smtClean="0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800" b="0" i="1" smtClean="0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&gt;0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en-US" sz="1800">
                                            <a:latin typeface="Cambria Math"/>
                                          </a:rPr>
                                          <m:t>t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>
                                            <a:latin typeface="Cambria Math"/>
                                          </a:rPr>
                                          <m:t>an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8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800" i="1">
                                            <a:latin typeface="Cambria Math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type m:val="skw"/>
                                            <m:ctrlP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8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8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+ </m:t>
                                </m:r>
                                <m:r>
                                  <a:rPr lang="en-US" sz="1800" b="0" i="1" smtClean="0">
                                    <a:latin typeface="Cambria Math"/>
                                    <a:ea typeface="Cambria Math"/>
                                  </a:rPr>
                                  <m:t>𝜋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&lt;0, </m:t>
                                </m:r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𝑦</m:t>
                                </m:r>
                                <m:r>
                                  <a:rPr lang="en-US" sz="1800" b="0" i="1" smtClean="0">
                                    <a:latin typeface="Cambria Math"/>
                                    <a:ea typeface="Cambria Math"/>
                                  </a:rPr>
                                  <m:t>≥0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en-US" sz="1800">
                                            <a:latin typeface="Cambria Math"/>
                                          </a:rPr>
                                          <m:t>t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>
                                            <a:latin typeface="Cambria Math"/>
                                          </a:rPr>
                                          <m:t>an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8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800" i="1">
                                            <a:latin typeface="Cambria Math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type m:val="skw"/>
                                            <m:ctrlP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8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8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sz="1800" i="1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sz="1800" i="1">
                                    <a:latin typeface="Cambria Math"/>
                                    <a:ea typeface="Cambria Math"/>
                                  </a:rPr>
                                  <m:t>𝜋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&lt;0, </m:t>
                                </m:r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𝑦</m:t>
                                </m:r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type m:val="skw"/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=0, </m:t>
                                </m:r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𝑦</m:t>
                                </m:r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&gt;0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latin typeface="Cambria Math"/>
                                        <a:ea typeface="Cambria Math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=0,</m:t>
                                </m:r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𝑦</m:t>
                                </m:r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𝑢𝑛𝑑𝑒𝑓𝑖𝑛𝑒𝑑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𝑦</m:t>
                                </m:r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 smtClean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lvl="1" indent="0">
                  <a:spcBef>
                    <a:spcPts val="600"/>
                  </a:spcBef>
                  <a:buNone/>
                </a:pPr>
                <a:r>
                  <a:rPr lang="en-US" sz="1800" dirty="0" smtClean="0"/>
                  <a:t>Therefore, </a:t>
                </a:r>
                <a:r>
                  <a:rPr lang="en-US" sz="1800" b="1" dirty="0" smtClean="0">
                    <a:solidFill>
                      <a:srgbClr val="C00000"/>
                    </a:solidFill>
                  </a:rPr>
                  <a:t>if we have access to </a:t>
                </a:r>
                <a:r>
                  <a:rPr lang="en-US" sz="1800" b="1" i="1" u="sng" dirty="0" smtClean="0">
                    <a:solidFill>
                      <a:srgbClr val="C00000"/>
                    </a:solidFill>
                  </a:rPr>
                  <a:t>both</a:t>
                </a:r>
                <a:r>
                  <a:rPr lang="en-US" sz="1800" b="1" dirty="0" smtClean="0">
                    <a:solidFill>
                      <a:srgbClr val="C00000"/>
                    </a:solidFill>
                  </a:rPr>
                  <a:t> sine and cosine values,</a:t>
                </a:r>
                <a:r>
                  <a:rPr lang="en-US" sz="1800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sz="1800" dirty="0" smtClean="0"/>
                  <a:t>ATan2 will correctly return the angle in the range </a:t>
                </a:r>
                <a:r>
                  <a:rPr lang="en-US" dirty="0">
                    <a:sym typeface="Symbol"/>
                  </a:rPr>
                  <a:t>[-, ]</a:t>
                </a:r>
                <a:endParaRPr lang="en-US" dirty="0"/>
              </a:p>
              <a:p>
                <a:pPr marL="0" indent="0" algn="r">
                  <a:buNone/>
                </a:pPr>
                <a:r>
                  <a:rPr lang="en-US" sz="1800" dirty="0" smtClean="0"/>
                  <a:t>So let’s use this for converting rotation matrices to Euler angles…</a:t>
                </a:r>
                <a:endParaRPr lang="en-US" sz="180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708" t="-579" r="-495" b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7391400" y="2971800"/>
            <a:ext cx="1524000" cy="314324"/>
          </a:xfrm>
          <a:prstGeom prst="roundRect">
            <a:avLst/>
          </a:prstGeom>
          <a:solidFill>
            <a:srgbClr val="FFFF66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Quadrant 1 and 4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 descr="http://careerdart.com/uploads/images/27c1aee35f4d8be58d5c218f5ea52bf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9400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7391400" y="3343276"/>
            <a:ext cx="1524000" cy="314324"/>
          </a:xfrm>
          <a:prstGeom prst="roundRect">
            <a:avLst/>
          </a:prstGeom>
          <a:solidFill>
            <a:srgbClr val="FFFF66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Quadrant 2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391400" y="3724276"/>
            <a:ext cx="1524000" cy="314324"/>
          </a:xfrm>
          <a:prstGeom prst="roundRect">
            <a:avLst/>
          </a:prstGeom>
          <a:solidFill>
            <a:srgbClr val="FFFF66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Quadrant 3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391400" y="4105276"/>
            <a:ext cx="1524000" cy="542924"/>
          </a:xfrm>
          <a:prstGeom prst="roundRect">
            <a:avLst/>
          </a:prstGeom>
          <a:solidFill>
            <a:srgbClr val="FFFF66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Corrects for division by 0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410450" y="4724400"/>
            <a:ext cx="1524000" cy="457200"/>
          </a:xfrm>
          <a:prstGeom prst="roundRect">
            <a:avLst/>
          </a:prstGeom>
          <a:solidFill>
            <a:srgbClr val="FFFF66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Varies by implementation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752600" y="5169227"/>
            <a:ext cx="2285033" cy="294698"/>
          </a:xfrm>
          <a:prstGeom prst="roundRect">
            <a:avLst/>
          </a:prstGeom>
          <a:solidFill>
            <a:srgbClr val="FFFF66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See also </a:t>
            </a:r>
            <a:r>
              <a:rPr lang="en-US" sz="14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Dynamic Examples</a:t>
            </a:r>
            <a:endParaRPr lang="en-US" sz="14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348971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  <p:bldP spid="7" grpId="0" animBg="1"/>
      <p:bldP spid="8" grpId="0" animBg="1"/>
      <p:bldP spid="9" grpId="0" animBg="1"/>
      <p:bldP spid="11" grpId="0" animBg="1"/>
      <p:bldP spid="12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Custom 1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0070C0"/>
      </a:hlink>
      <a:folHlink>
        <a:srgbClr val="638BAD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>
        <a:solidFill>
          <a:srgbClr val="FFFF00"/>
        </a:solidFill>
        <a:ln w="25400">
          <a:solidFill>
            <a:srgbClr val="FF0000"/>
          </a:solidFill>
        </a:ln>
      </a:spPr>
      <a:bodyPr rtlCol="0" anchor="ctr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26106</TotalTime>
  <Words>846</Words>
  <Application>Microsoft Office PowerPoint</Application>
  <PresentationFormat>On-screen Show (4:3)</PresentationFormat>
  <Paragraphs>244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Arial Black</vt:lpstr>
      <vt:lpstr>Calibri</vt:lpstr>
      <vt:lpstr>Cambria Math</vt:lpstr>
      <vt:lpstr>Gill Sans MT</vt:lpstr>
      <vt:lpstr>Symbol</vt:lpstr>
      <vt:lpstr>Times New Roman</vt:lpstr>
      <vt:lpstr>Wingdings</vt:lpstr>
      <vt:lpstr>Wingdings 3</vt:lpstr>
      <vt:lpstr>Origin</vt:lpstr>
      <vt:lpstr>GAM 325/425:  Applied 3D Geometry</vt:lpstr>
      <vt:lpstr>Problem: Convert Rotation Matrix to Euler Angles</vt:lpstr>
      <vt:lpstr>Problem: Convert Rotation Matrix to Euler Angles</vt:lpstr>
      <vt:lpstr>Problem: Convert Rotation Matrix to Euler Angles</vt:lpstr>
      <vt:lpstr>Trigonometric Functions and  Their inverses</vt:lpstr>
      <vt:lpstr>Trigonometric Functions and  Their inverses</vt:lpstr>
      <vt:lpstr>Trigonometric Functions and  Their inverses</vt:lpstr>
      <vt:lpstr>Inverse Tangent and ATan2</vt:lpstr>
      <vt:lpstr>Inverse Tangent and ATan2</vt:lpstr>
      <vt:lpstr>*** ATAN2 USAGE WARNING! ***</vt:lpstr>
      <vt:lpstr>Convert Rotation Matrix to  Euler Angles</vt:lpstr>
      <vt:lpstr>Convert Rotation Matrix to  Euler Angles</vt:lpstr>
      <vt:lpstr>Convert Rotation Matrix to  Euler Angles</vt:lpstr>
      <vt:lpstr>Convert Rotation Matrix to  Euler Angles</vt:lpstr>
      <vt:lpstr>Convert Rotation Matrix to  Euler Angles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</dc:creator>
  <cp:lastModifiedBy>Andre</cp:lastModifiedBy>
  <cp:revision>1466</cp:revision>
  <dcterms:created xsi:type="dcterms:W3CDTF">2013-03-17T23:02:21Z</dcterms:created>
  <dcterms:modified xsi:type="dcterms:W3CDTF">2020-10-02T09:33:20Z</dcterms:modified>
</cp:coreProperties>
</file>